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8" r:id="rId2"/>
    <p:sldId id="261" r:id="rId3"/>
  </p:sldIdLst>
  <p:sldSz cx="12192000" cy="16256000"/>
  <p:notesSz cx="6888163" cy="100187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FFFF99"/>
    <a:srgbClr val="EFF5FB"/>
    <a:srgbClr val="9966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3666" autoAdjust="0"/>
  </p:normalViewPr>
  <p:slideViewPr>
    <p:cSldViewPr snapToGrid="0">
      <p:cViewPr varScale="1">
        <p:scale>
          <a:sx n="52" d="100"/>
          <a:sy n="52" d="100"/>
        </p:scale>
        <p:origin x="56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60416"/>
            <a:ext cx="10363200" cy="5659496"/>
          </a:xfrm>
        </p:spPr>
        <p:txBody>
          <a:bodyPr anchor="b"/>
          <a:lstStyle>
            <a:lvl1pPr algn="ctr">
              <a:defRPr sz="8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8538164"/>
            <a:ext cx="9144000" cy="3924769"/>
          </a:xfrm>
        </p:spPr>
        <p:txBody>
          <a:bodyPr/>
          <a:lstStyle>
            <a:lvl1pPr marL="0" indent="0" algn="ctr">
              <a:buNone/>
              <a:defRPr sz="3200"/>
            </a:lvl1pPr>
            <a:lvl2pPr marL="609585" indent="0" algn="ctr">
              <a:buNone/>
              <a:defRPr sz="2667"/>
            </a:lvl2pPr>
            <a:lvl3pPr marL="1219170" indent="0" algn="ctr">
              <a:buNone/>
              <a:defRPr sz="2400"/>
            </a:lvl3pPr>
            <a:lvl4pPr marL="1828754" indent="0" algn="ctr">
              <a:buNone/>
              <a:defRPr sz="2133"/>
            </a:lvl4pPr>
            <a:lvl5pPr marL="2438339" indent="0" algn="ctr">
              <a:buNone/>
              <a:defRPr sz="2133"/>
            </a:lvl5pPr>
            <a:lvl6pPr marL="3047924" indent="0" algn="ctr">
              <a:buNone/>
              <a:defRPr sz="2133"/>
            </a:lvl6pPr>
            <a:lvl7pPr marL="3657509" indent="0" algn="ctr">
              <a:buNone/>
              <a:defRPr sz="2133"/>
            </a:lvl7pPr>
            <a:lvl8pPr marL="4267093" indent="0" algn="ctr">
              <a:buNone/>
              <a:defRPr sz="2133"/>
            </a:lvl8pPr>
            <a:lvl9pPr marL="4876678" indent="0" algn="ctr">
              <a:buNone/>
              <a:defRPr sz="2133"/>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AE967146-704A-42AC-B371-AEB2030E6AC3}" type="datetimeFigureOut">
              <a:rPr kumimoji="1" lang="ja-JP" altLang="en-US" smtClean="0"/>
              <a:t>2025/12/23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EC50094-96C7-44C1-A7CF-F3988286BB16}" type="slidenum">
              <a:rPr kumimoji="1" lang="ja-JP" altLang="en-US" smtClean="0"/>
              <a:t>‹#›</a:t>
            </a:fld>
            <a:endParaRPr kumimoji="1" lang="ja-JP" altLang="en-US"/>
          </a:p>
        </p:txBody>
      </p:sp>
    </p:spTree>
    <p:extLst>
      <p:ext uri="{BB962C8B-B14F-4D97-AF65-F5344CB8AC3E}">
        <p14:creationId xmlns:p14="http://schemas.microsoft.com/office/powerpoint/2010/main" val="7370091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E967146-704A-42AC-B371-AEB2030E6AC3}" type="datetimeFigureOut">
              <a:rPr kumimoji="1" lang="ja-JP" altLang="en-US" smtClean="0"/>
              <a:t>2025/12/23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EC50094-96C7-44C1-A7CF-F3988286BB16}" type="slidenum">
              <a:rPr kumimoji="1" lang="ja-JP" altLang="en-US" smtClean="0"/>
              <a:t>‹#›</a:t>
            </a:fld>
            <a:endParaRPr kumimoji="1" lang="ja-JP" altLang="en-US"/>
          </a:p>
        </p:txBody>
      </p:sp>
    </p:spTree>
    <p:extLst>
      <p:ext uri="{BB962C8B-B14F-4D97-AF65-F5344CB8AC3E}">
        <p14:creationId xmlns:p14="http://schemas.microsoft.com/office/powerpoint/2010/main" val="24263103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865481"/>
            <a:ext cx="2628900" cy="13776209"/>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38201" y="865481"/>
            <a:ext cx="7734300" cy="13776209"/>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E967146-704A-42AC-B371-AEB2030E6AC3}" type="datetimeFigureOut">
              <a:rPr kumimoji="1" lang="ja-JP" altLang="en-US" smtClean="0"/>
              <a:t>2025/12/23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EC50094-96C7-44C1-A7CF-F3988286BB16}" type="slidenum">
              <a:rPr kumimoji="1" lang="ja-JP" altLang="en-US" smtClean="0"/>
              <a:t>‹#›</a:t>
            </a:fld>
            <a:endParaRPr kumimoji="1" lang="ja-JP" altLang="en-US"/>
          </a:p>
        </p:txBody>
      </p:sp>
    </p:spTree>
    <p:extLst>
      <p:ext uri="{BB962C8B-B14F-4D97-AF65-F5344CB8AC3E}">
        <p14:creationId xmlns:p14="http://schemas.microsoft.com/office/powerpoint/2010/main" val="30477751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E967146-704A-42AC-B371-AEB2030E6AC3}" type="datetimeFigureOut">
              <a:rPr kumimoji="1" lang="ja-JP" altLang="en-US" smtClean="0"/>
              <a:t>2025/12/23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EC50094-96C7-44C1-A7CF-F3988286BB16}" type="slidenum">
              <a:rPr kumimoji="1" lang="ja-JP" altLang="en-US" smtClean="0"/>
              <a:t>‹#›</a:t>
            </a:fld>
            <a:endParaRPr kumimoji="1" lang="ja-JP" altLang="en-US"/>
          </a:p>
        </p:txBody>
      </p:sp>
    </p:spTree>
    <p:extLst>
      <p:ext uri="{BB962C8B-B14F-4D97-AF65-F5344CB8AC3E}">
        <p14:creationId xmlns:p14="http://schemas.microsoft.com/office/powerpoint/2010/main" val="8808485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1" y="4052716"/>
            <a:ext cx="10515600" cy="6762043"/>
          </a:xfrm>
        </p:spPr>
        <p:txBody>
          <a:bodyPr anchor="b"/>
          <a:lstStyle>
            <a:lvl1pPr>
              <a:defRPr sz="8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1" y="10878731"/>
            <a:ext cx="10515600" cy="3555999"/>
          </a:xfrm>
        </p:spPr>
        <p:txBody>
          <a:bodyPr/>
          <a:lstStyle>
            <a:lvl1pPr marL="0" indent="0">
              <a:buNone/>
              <a:defRPr sz="3200">
                <a:solidFill>
                  <a:schemeClr val="tx1">
                    <a:tint val="82000"/>
                  </a:schemeClr>
                </a:solidFill>
              </a:defRPr>
            </a:lvl1pPr>
            <a:lvl2pPr marL="609585" indent="0">
              <a:buNone/>
              <a:defRPr sz="2667">
                <a:solidFill>
                  <a:schemeClr val="tx1">
                    <a:tint val="82000"/>
                  </a:schemeClr>
                </a:solidFill>
              </a:defRPr>
            </a:lvl2pPr>
            <a:lvl3pPr marL="1219170" indent="0">
              <a:buNone/>
              <a:defRPr sz="2400">
                <a:solidFill>
                  <a:schemeClr val="tx1">
                    <a:tint val="82000"/>
                  </a:schemeClr>
                </a:solidFill>
              </a:defRPr>
            </a:lvl3pPr>
            <a:lvl4pPr marL="1828754" indent="0">
              <a:buNone/>
              <a:defRPr sz="2133">
                <a:solidFill>
                  <a:schemeClr val="tx1">
                    <a:tint val="82000"/>
                  </a:schemeClr>
                </a:solidFill>
              </a:defRPr>
            </a:lvl4pPr>
            <a:lvl5pPr marL="2438339" indent="0">
              <a:buNone/>
              <a:defRPr sz="2133">
                <a:solidFill>
                  <a:schemeClr val="tx1">
                    <a:tint val="82000"/>
                  </a:schemeClr>
                </a:solidFill>
              </a:defRPr>
            </a:lvl5pPr>
            <a:lvl6pPr marL="3047924" indent="0">
              <a:buNone/>
              <a:defRPr sz="2133">
                <a:solidFill>
                  <a:schemeClr val="tx1">
                    <a:tint val="82000"/>
                  </a:schemeClr>
                </a:solidFill>
              </a:defRPr>
            </a:lvl6pPr>
            <a:lvl7pPr marL="3657509" indent="0">
              <a:buNone/>
              <a:defRPr sz="2133">
                <a:solidFill>
                  <a:schemeClr val="tx1">
                    <a:tint val="82000"/>
                  </a:schemeClr>
                </a:solidFill>
              </a:defRPr>
            </a:lvl7pPr>
            <a:lvl8pPr marL="4267093" indent="0">
              <a:buNone/>
              <a:defRPr sz="2133">
                <a:solidFill>
                  <a:schemeClr val="tx1">
                    <a:tint val="82000"/>
                  </a:schemeClr>
                </a:solidFill>
              </a:defRPr>
            </a:lvl8pPr>
            <a:lvl9pPr marL="4876678" indent="0">
              <a:buNone/>
              <a:defRPr sz="2133">
                <a:solidFill>
                  <a:schemeClr val="tx1">
                    <a:tint val="82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AE967146-704A-42AC-B371-AEB2030E6AC3}" type="datetimeFigureOut">
              <a:rPr kumimoji="1" lang="ja-JP" altLang="en-US" smtClean="0"/>
              <a:t>2025/12/23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EC50094-96C7-44C1-A7CF-F3988286BB16}" type="slidenum">
              <a:rPr kumimoji="1" lang="ja-JP" altLang="en-US" smtClean="0"/>
              <a:t>‹#›</a:t>
            </a:fld>
            <a:endParaRPr kumimoji="1" lang="ja-JP" altLang="en-US"/>
          </a:p>
        </p:txBody>
      </p:sp>
    </p:spTree>
    <p:extLst>
      <p:ext uri="{BB962C8B-B14F-4D97-AF65-F5344CB8AC3E}">
        <p14:creationId xmlns:p14="http://schemas.microsoft.com/office/powerpoint/2010/main" val="26313555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38200" y="4327407"/>
            <a:ext cx="5181600" cy="103142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4327407"/>
            <a:ext cx="5181600" cy="103142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AE967146-704A-42AC-B371-AEB2030E6AC3}" type="datetimeFigureOut">
              <a:rPr kumimoji="1" lang="ja-JP" altLang="en-US" smtClean="0"/>
              <a:t>2025/12/23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EC50094-96C7-44C1-A7CF-F3988286BB16}" type="slidenum">
              <a:rPr kumimoji="1" lang="ja-JP" altLang="en-US" smtClean="0"/>
              <a:t>‹#›</a:t>
            </a:fld>
            <a:endParaRPr kumimoji="1" lang="ja-JP" altLang="en-US"/>
          </a:p>
        </p:txBody>
      </p:sp>
    </p:spTree>
    <p:extLst>
      <p:ext uri="{BB962C8B-B14F-4D97-AF65-F5344CB8AC3E}">
        <p14:creationId xmlns:p14="http://schemas.microsoft.com/office/powerpoint/2010/main" val="18127190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39788" y="865485"/>
            <a:ext cx="10515600" cy="3142075"/>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9789" y="3984979"/>
            <a:ext cx="5157787" cy="1952977"/>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ja-JP" altLang="en-US"/>
              <a:t>マスター テキストの書式設定</a:t>
            </a:r>
          </a:p>
        </p:txBody>
      </p:sp>
      <p:sp>
        <p:nvSpPr>
          <p:cNvPr id="4" name="Content Placeholder 3"/>
          <p:cNvSpPr>
            <a:spLocks noGrp="1"/>
          </p:cNvSpPr>
          <p:nvPr>
            <p:ph sz="half" idx="2"/>
          </p:nvPr>
        </p:nvSpPr>
        <p:spPr>
          <a:xfrm>
            <a:off x="839789" y="5937956"/>
            <a:ext cx="5157787" cy="87338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1" y="3984979"/>
            <a:ext cx="5183188" cy="1952977"/>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ja-JP" altLang="en-US"/>
              <a:t>マスター テキストの書式設定</a:t>
            </a:r>
          </a:p>
        </p:txBody>
      </p:sp>
      <p:sp>
        <p:nvSpPr>
          <p:cNvPr id="6" name="Content Placeholder 5"/>
          <p:cNvSpPr>
            <a:spLocks noGrp="1"/>
          </p:cNvSpPr>
          <p:nvPr>
            <p:ph sz="quarter" idx="4"/>
          </p:nvPr>
        </p:nvSpPr>
        <p:spPr>
          <a:xfrm>
            <a:off x="6172201" y="5937956"/>
            <a:ext cx="5183188" cy="87338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AE967146-704A-42AC-B371-AEB2030E6AC3}" type="datetimeFigureOut">
              <a:rPr kumimoji="1" lang="ja-JP" altLang="en-US" smtClean="0"/>
              <a:t>2025/12/23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3EC50094-96C7-44C1-A7CF-F3988286BB16}" type="slidenum">
              <a:rPr kumimoji="1" lang="ja-JP" altLang="en-US" smtClean="0"/>
              <a:t>‹#›</a:t>
            </a:fld>
            <a:endParaRPr kumimoji="1" lang="ja-JP" altLang="en-US"/>
          </a:p>
        </p:txBody>
      </p:sp>
    </p:spTree>
    <p:extLst>
      <p:ext uri="{BB962C8B-B14F-4D97-AF65-F5344CB8AC3E}">
        <p14:creationId xmlns:p14="http://schemas.microsoft.com/office/powerpoint/2010/main" val="28729271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AE967146-704A-42AC-B371-AEB2030E6AC3}" type="datetimeFigureOut">
              <a:rPr kumimoji="1" lang="ja-JP" altLang="en-US" smtClean="0"/>
              <a:t>2025/12/23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3EC50094-96C7-44C1-A7CF-F3988286BB16}" type="slidenum">
              <a:rPr kumimoji="1" lang="ja-JP" altLang="en-US" smtClean="0"/>
              <a:t>‹#›</a:t>
            </a:fld>
            <a:endParaRPr kumimoji="1" lang="ja-JP" altLang="en-US"/>
          </a:p>
        </p:txBody>
      </p:sp>
    </p:spTree>
    <p:extLst>
      <p:ext uri="{BB962C8B-B14F-4D97-AF65-F5344CB8AC3E}">
        <p14:creationId xmlns:p14="http://schemas.microsoft.com/office/powerpoint/2010/main" val="10732243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967146-704A-42AC-B371-AEB2030E6AC3}" type="datetimeFigureOut">
              <a:rPr kumimoji="1" lang="ja-JP" altLang="en-US" smtClean="0"/>
              <a:t>2025/12/23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3EC50094-96C7-44C1-A7CF-F3988286BB16}" type="slidenum">
              <a:rPr kumimoji="1" lang="ja-JP" altLang="en-US" smtClean="0"/>
              <a:t>‹#›</a:t>
            </a:fld>
            <a:endParaRPr kumimoji="1" lang="ja-JP" altLang="en-US"/>
          </a:p>
        </p:txBody>
      </p:sp>
    </p:spTree>
    <p:extLst>
      <p:ext uri="{BB962C8B-B14F-4D97-AF65-F5344CB8AC3E}">
        <p14:creationId xmlns:p14="http://schemas.microsoft.com/office/powerpoint/2010/main" val="14692539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39788" y="1083733"/>
            <a:ext cx="3932237" cy="3793067"/>
          </a:xfrm>
        </p:spPr>
        <p:txBody>
          <a:bodyPr anchor="b"/>
          <a:lstStyle>
            <a:lvl1pPr>
              <a:defRPr sz="4267"/>
            </a:lvl1pPr>
          </a:lstStyle>
          <a:p>
            <a:r>
              <a:rPr lang="ja-JP" altLang="en-US"/>
              <a:t>マスター タイトルの書式設定</a:t>
            </a:r>
            <a:endParaRPr lang="en-US" dirty="0"/>
          </a:p>
        </p:txBody>
      </p:sp>
      <p:sp>
        <p:nvSpPr>
          <p:cNvPr id="3" name="Content Placeholder 2"/>
          <p:cNvSpPr>
            <a:spLocks noGrp="1"/>
          </p:cNvSpPr>
          <p:nvPr>
            <p:ph idx="1"/>
          </p:nvPr>
        </p:nvSpPr>
        <p:spPr>
          <a:xfrm>
            <a:off x="5183188" y="2340567"/>
            <a:ext cx="6172200" cy="11552296"/>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39788" y="4876800"/>
            <a:ext cx="3932237" cy="9034875"/>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E967146-704A-42AC-B371-AEB2030E6AC3}" type="datetimeFigureOut">
              <a:rPr kumimoji="1" lang="ja-JP" altLang="en-US" smtClean="0"/>
              <a:t>2025/12/23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EC50094-96C7-44C1-A7CF-F3988286BB16}" type="slidenum">
              <a:rPr kumimoji="1" lang="ja-JP" altLang="en-US" smtClean="0"/>
              <a:t>‹#›</a:t>
            </a:fld>
            <a:endParaRPr kumimoji="1" lang="ja-JP" altLang="en-US"/>
          </a:p>
        </p:txBody>
      </p:sp>
    </p:spTree>
    <p:extLst>
      <p:ext uri="{BB962C8B-B14F-4D97-AF65-F5344CB8AC3E}">
        <p14:creationId xmlns:p14="http://schemas.microsoft.com/office/powerpoint/2010/main" val="25303150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39788" y="1083733"/>
            <a:ext cx="3932237" cy="3793067"/>
          </a:xfrm>
        </p:spPr>
        <p:txBody>
          <a:bodyPr anchor="b"/>
          <a:lstStyle>
            <a:lvl1pPr>
              <a:defRPr sz="4267"/>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183188" y="2340567"/>
            <a:ext cx="6172200" cy="11552296"/>
          </a:xfrm>
        </p:spPr>
        <p:txBody>
          <a:bodyPr anchor="t"/>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39788" y="4876800"/>
            <a:ext cx="3932237" cy="9034875"/>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E967146-704A-42AC-B371-AEB2030E6AC3}" type="datetimeFigureOut">
              <a:rPr kumimoji="1" lang="ja-JP" altLang="en-US" smtClean="0"/>
              <a:t>2025/12/23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EC50094-96C7-44C1-A7CF-F3988286BB16}" type="slidenum">
              <a:rPr kumimoji="1" lang="ja-JP" altLang="en-US" smtClean="0"/>
              <a:t>‹#›</a:t>
            </a:fld>
            <a:endParaRPr kumimoji="1" lang="ja-JP" altLang="en-US"/>
          </a:p>
        </p:txBody>
      </p:sp>
    </p:spTree>
    <p:extLst>
      <p:ext uri="{BB962C8B-B14F-4D97-AF65-F5344CB8AC3E}">
        <p14:creationId xmlns:p14="http://schemas.microsoft.com/office/powerpoint/2010/main" val="31938286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865485"/>
            <a:ext cx="10515600" cy="3142075"/>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8200" y="4327407"/>
            <a:ext cx="10515600" cy="1031428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38200" y="15066908"/>
            <a:ext cx="2743200" cy="865481"/>
          </a:xfrm>
          <a:prstGeom prst="rect">
            <a:avLst/>
          </a:prstGeom>
        </p:spPr>
        <p:txBody>
          <a:bodyPr vert="horz" lIns="91440" tIns="45720" rIns="91440" bIns="45720" rtlCol="0" anchor="ctr"/>
          <a:lstStyle>
            <a:lvl1pPr algn="l">
              <a:defRPr sz="1600">
                <a:solidFill>
                  <a:schemeClr val="tx1">
                    <a:tint val="82000"/>
                  </a:schemeClr>
                </a:solidFill>
              </a:defRPr>
            </a:lvl1pPr>
          </a:lstStyle>
          <a:p>
            <a:fld id="{AE967146-704A-42AC-B371-AEB2030E6AC3}" type="datetimeFigureOut">
              <a:rPr kumimoji="1" lang="ja-JP" altLang="en-US" smtClean="0"/>
              <a:t>2025/12/23</a:t>
            </a:fld>
            <a:endParaRPr kumimoji="1" lang="ja-JP" altLang="en-US"/>
          </a:p>
        </p:txBody>
      </p:sp>
      <p:sp>
        <p:nvSpPr>
          <p:cNvPr id="5" name="Footer Placeholder 4"/>
          <p:cNvSpPr>
            <a:spLocks noGrp="1"/>
          </p:cNvSpPr>
          <p:nvPr>
            <p:ph type="ftr" sz="quarter" idx="3"/>
          </p:nvPr>
        </p:nvSpPr>
        <p:spPr>
          <a:xfrm>
            <a:off x="4038600" y="15066908"/>
            <a:ext cx="4114800" cy="865481"/>
          </a:xfrm>
          <a:prstGeom prst="rect">
            <a:avLst/>
          </a:prstGeom>
        </p:spPr>
        <p:txBody>
          <a:bodyPr vert="horz" lIns="91440" tIns="45720" rIns="91440" bIns="45720" rtlCol="0" anchor="ctr"/>
          <a:lstStyle>
            <a:lvl1pPr algn="ctr">
              <a:defRPr sz="1600">
                <a:solidFill>
                  <a:schemeClr val="tx1">
                    <a:tint val="82000"/>
                  </a:schemeClr>
                </a:solidFill>
              </a:defRPr>
            </a:lvl1pPr>
          </a:lstStyle>
          <a:p>
            <a:endParaRPr kumimoji="1" lang="ja-JP" altLang="en-US"/>
          </a:p>
        </p:txBody>
      </p:sp>
      <p:sp>
        <p:nvSpPr>
          <p:cNvPr id="6" name="Slide Number Placeholder 5"/>
          <p:cNvSpPr>
            <a:spLocks noGrp="1"/>
          </p:cNvSpPr>
          <p:nvPr>
            <p:ph type="sldNum" sz="quarter" idx="4"/>
          </p:nvPr>
        </p:nvSpPr>
        <p:spPr>
          <a:xfrm>
            <a:off x="8610600" y="15066908"/>
            <a:ext cx="2743200" cy="865481"/>
          </a:xfrm>
          <a:prstGeom prst="rect">
            <a:avLst/>
          </a:prstGeom>
        </p:spPr>
        <p:txBody>
          <a:bodyPr vert="horz" lIns="91440" tIns="45720" rIns="91440" bIns="45720" rtlCol="0" anchor="ctr"/>
          <a:lstStyle>
            <a:lvl1pPr algn="r">
              <a:defRPr sz="1600">
                <a:solidFill>
                  <a:schemeClr val="tx1">
                    <a:tint val="82000"/>
                  </a:schemeClr>
                </a:solidFill>
              </a:defRPr>
            </a:lvl1pPr>
          </a:lstStyle>
          <a:p>
            <a:fld id="{3EC50094-96C7-44C1-A7CF-F3988286BB16}" type="slidenum">
              <a:rPr kumimoji="1" lang="ja-JP" altLang="en-US" smtClean="0"/>
              <a:t>‹#›</a:t>
            </a:fld>
            <a:endParaRPr kumimoji="1" lang="ja-JP" altLang="en-US"/>
          </a:p>
        </p:txBody>
      </p:sp>
    </p:spTree>
    <p:extLst>
      <p:ext uri="{BB962C8B-B14F-4D97-AF65-F5344CB8AC3E}">
        <p14:creationId xmlns:p14="http://schemas.microsoft.com/office/powerpoint/2010/main" val="992835870"/>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1219170" rtl="0" eaLnBrk="1" latinLnBrk="0" hangingPunct="1">
        <a:lnSpc>
          <a:spcPct val="90000"/>
        </a:lnSpc>
        <a:spcBef>
          <a:spcPct val="0"/>
        </a:spcBef>
        <a:buNone/>
        <a:defRPr kumimoji="1" sz="5867" kern="1200">
          <a:solidFill>
            <a:schemeClr val="tx1"/>
          </a:solidFill>
          <a:latin typeface="+mj-lt"/>
          <a:ea typeface="+mj-ea"/>
          <a:cs typeface="+mj-cs"/>
        </a:defRPr>
      </a:lvl1pPr>
    </p:titleStyle>
    <p:bodyStyle>
      <a:lvl1pPr marL="304792" indent="-304792" algn="l" defTabSz="1219170" rtl="0" eaLnBrk="1" latinLnBrk="0" hangingPunct="1">
        <a:lnSpc>
          <a:spcPct val="90000"/>
        </a:lnSpc>
        <a:spcBef>
          <a:spcPts val="1333"/>
        </a:spcBef>
        <a:buFont typeface="Arial" panose="020B0604020202020204" pitchFamily="34" charset="0"/>
        <a:buChar char="•"/>
        <a:defRPr kumimoji="1" sz="3733" kern="1200">
          <a:solidFill>
            <a:schemeClr val="tx1"/>
          </a:solidFill>
          <a:latin typeface="+mn-lt"/>
          <a:ea typeface="+mn-ea"/>
          <a:cs typeface="+mn-cs"/>
        </a:defRPr>
      </a:lvl1pPr>
      <a:lvl2pPr marL="914377" indent="-304792" algn="l" defTabSz="1219170" rtl="0" eaLnBrk="1" latinLnBrk="0" hangingPunct="1">
        <a:lnSpc>
          <a:spcPct val="90000"/>
        </a:lnSpc>
        <a:spcBef>
          <a:spcPts val="667"/>
        </a:spcBef>
        <a:buFont typeface="Arial" panose="020B0604020202020204" pitchFamily="34" charset="0"/>
        <a:buChar char="•"/>
        <a:defRPr kumimoji="1" sz="3200" kern="1200">
          <a:solidFill>
            <a:schemeClr val="tx1"/>
          </a:solidFill>
          <a:latin typeface="+mn-lt"/>
          <a:ea typeface="+mn-ea"/>
          <a:cs typeface="+mn-cs"/>
        </a:defRPr>
      </a:lvl2pPr>
      <a:lvl3pPr marL="1523962" indent="-304792" algn="l" defTabSz="1219170" rtl="0" eaLnBrk="1" latinLnBrk="0" hangingPunct="1">
        <a:lnSpc>
          <a:spcPct val="90000"/>
        </a:lnSpc>
        <a:spcBef>
          <a:spcPts val="667"/>
        </a:spcBef>
        <a:buFont typeface="Arial" panose="020B0604020202020204" pitchFamily="34" charset="0"/>
        <a:buChar char="•"/>
        <a:defRPr kumimoji="1" sz="2667" kern="1200">
          <a:solidFill>
            <a:schemeClr val="tx1"/>
          </a:solidFill>
          <a:latin typeface="+mn-lt"/>
          <a:ea typeface="+mn-ea"/>
          <a:cs typeface="+mn-cs"/>
        </a:defRPr>
      </a:lvl3pPr>
      <a:lvl4pPr marL="2133547"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4pPr>
      <a:lvl5pPr marL="2743131"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5pPr>
      <a:lvl6pPr marL="3352716"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6pPr>
      <a:lvl7pPr marL="3962301"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7pPr>
      <a:lvl8pPr marL="4571886"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8pPr>
      <a:lvl9pPr marL="5181470"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9pPr>
    </p:bodyStyle>
    <p:otherStyle>
      <a:defPPr>
        <a:defRPr lang="en-US"/>
      </a:defPPr>
      <a:lvl1pPr marL="0" algn="l" defTabSz="1219170" rtl="0" eaLnBrk="1" latinLnBrk="0" hangingPunct="1">
        <a:defRPr kumimoji="1" sz="2400" kern="1200">
          <a:solidFill>
            <a:schemeClr val="tx1"/>
          </a:solidFill>
          <a:latin typeface="+mn-lt"/>
          <a:ea typeface="+mn-ea"/>
          <a:cs typeface="+mn-cs"/>
        </a:defRPr>
      </a:lvl1pPr>
      <a:lvl2pPr marL="609585" algn="l" defTabSz="1219170" rtl="0" eaLnBrk="1" latinLnBrk="0" hangingPunct="1">
        <a:defRPr kumimoji="1" sz="2400" kern="1200">
          <a:solidFill>
            <a:schemeClr val="tx1"/>
          </a:solidFill>
          <a:latin typeface="+mn-lt"/>
          <a:ea typeface="+mn-ea"/>
          <a:cs typeface="+mn-cs"/>
        </a:defRPr>
      </a:lvl2pPr>
      <a:lvl3pPr marL="1219170" algn="l" defTabSz="1219170" rtl="0" eaLnBrk="1" latinLnBrk="0" hangingPunct="1">
        <a:defRPr kumimoji="1" sz="2400" kern="1200">
          <a:solidFill>
            <a:schemeClr val="tx1"/>
          </a:solidFill>
          <a:latin typeface="+mn-lt"/>
          <a:ea typeface="+mn-ea"/>
          <a:cs typeface="+mn-cs"/>
        </a:defRPr>
      </a:lvl3pPr>
      <a:lvl4pPr marL="1828754" algn="l" defTabSz="1219170" rtl="0" eaLnBrk="1" latinLnBrk="0" hangingPunct="1">
        <a:defRPr kumimoji="1" sz="2400" kern="1200">
          <a:solidFill>
            <a:schemeClr val="tx1"/>
          </a:solidFill>
          <a:latin typeface="+mn-lt"/>
          <a:ea typeface="+mn-ea"/>
          <a:cs typeface="+mn-cs"/>
        </a:defRPr>
      </a:lvl4pPr>
      <a:lvl5pPr marL="2438339" algn="l" defTabSz="1219170" rtl="0" eaLnBrk="1" latinLnBrk="0" hangingPunct="1">
        <a:defRPr kumimoji="1" sz="2400" kern="1200">
          <a:solidFill>
            <a:schemeClr val="tx1"/>
          </a:solidFill>
          <a:latin typeface="+mn-lt"/>
          <a:ea typeface="+mn-ea"/>
          <a:cs typeface="+mn-cs"/>
        </a:defRPr>
      </a:lvl5pPr>
      <a:lvl6pPr marL="3047924" algn="l" defTabSz="1219170" rtl="0" eaLnBrk="1" latinLnBrk="0" hangingPunct="1">
        <a:defRPr kumimoji="1" sz="2400" kern="1200">
          <a:solidFill>
            <a:schemeClr val="tx1"/>
          </a:solidFill>
          <a:latin typeface="+mn-lt"/>
          <a:ea typeface="+mn-ea"/>
          <a:cs typeface="+mn-cs"/>
        </a:defRPr>
      </a:lvl6pPr>
      <a:lvl7pPr marL="3657509" algn="l" defTabSz="1219170" rtl="0" eaLnBrk="1" latinLnBrk="0" hangingPunct="1">
        <a:defRPr kumimoji="1" sz="2400" kern="1200">
          <a:solidFill>
            <a:schemeClr val="tx1"/>
          </a:solidFill>
          <a:latin typeface="+mn-lt"/>
          <a:ea typeface="+mn-ea"/>
          <a:cs typeface="+mn-cs"/>
        </a:defRPr>
      </a:lvl7pPr>
      <a:lvl8pPr marL="4267093" algn="l" defTabSz="1219170" rtl="0" eaLnBrk="1" latinLnBrk="0" hangingPunct="1">
        <a:defRPr kumimoji="1" sz="2400" kern="1200">
          <a:solidFill>
            <a:schemeClr val="tx1"/>
          </a:solidFill>
          <a:latin typeface="+mn-lt"/>
          <a:ea typeface="+mn-ea"/>
          <a:cs typeface="+mn-cs"/>
        </a:defRPr>
      </a:lvl8pPr>
      <a:lvl9pPr marL="4876678" algn="l" defTabSz="1219170" rtl="0" eaLnBrk="1" latinLnBrk="0" hangingPunct="1">
        <a:defRPr kumimoji="1"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localhost/" TargetMode="Externa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openxmlformats.org/officeDocument/2006/relationships/hyperlink" Target="mailto:info@sr-saga.com" TargetMode="External"/><Relationship Id="rId1" Type="http://schemas.openxmlformats.org/officeDocument/2006/relationships/slideLayout" Target="../slideLayouts/slideLayout2.xml"/><Relationship Id="rId4" Type="http://schemas.openxmlformats.org/officeDocument/2006/relationships/image" Target="../media/image3.emf"/></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99"/>
        </a:solidFill>
        <a:effectLst/>
      </p:bgPr>
    </p:bg>
    <p:spTree>
      <p:nvGrpSpPr>
        <p:cNvPr id="1" name=""/>
        <p:cNvGrpSpPr/>
        <p:nvPr/>
      </p:nvGrpSpPr>
      <p:grpSpPr>
        <a:xfrm>
          <a:off x="0" y="0"/>
          <a:ext cx="0" cy="0"/>
          <a:chOff x="0" y="0"/>
          <a:chExt cx="0" cy="0"/>
        </a:xfrm>
      </p:grpSpPr>
      <p:sp>
        <p:nvSpPr>
          <p:cNvPr id="7" name="四角形: 角を丸くする 6">
            <a:extLst>
              <a:ext uri="{FF2B5EF4-FFF2-40B4-BE49-F238E27FC236}">
                <a16:creationId xmlns:a16="http://schemas.microsoft.com/office/drawing/2014/main" id="{5864B575-BFFD-6032-72BF-DF394D5186D1}"/>
              </a:ext>
            </a:extLst>
          </p:cNvPr>
          <p:cNvSpPr/>
          <p:nvPr/>
        </p:nvSpPr>
        <p:spPr>
          <a:xfrm>
            <a:off x="129189" y="850231"/>
            <a:ext cx="11965021" cy="3041307"/>
          </a:xfrm>
          <a:prstGeom prst="roundRect">
            <a:avLst/>
          </a:prstGeom>
          <a:solidFill>
            <a:schemeClr val="accent4">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a:extLst>
              <a:ext uri="{FF2B5EF4-FFF2-40B4-BE49-F238E27FC236}">
                <a16:creationId xmlns:a16="http://schemas.microsoft.com/office/drawing/2014/main" id="{86939774-2D1B-750F-F8E6-4292A8CFD120}"/>
              </a:ext>
            </a:extLst>
          </p:cNvPr>
          <p:cNvSpPr/>
          <p:nvPr/>
        </p:nvSpPr>
        <p:spPr>
          <a:xfrm>
            <a:off x="933569" y="4548113"/>
            <a:ext cx="10324861" cy="10308238"/>
          </a:xfrm>
          <a:prstGeom prst="rect">
            <a:avLst/>
          </a:prstGeom>
          <a:solidFill>
            <a:schemeClr val="bg1"/>
          </a:solidFill>
          <a:ln w="133350">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002060"/>
              </a:solidFill>
              <a:effectLst>
                <a:outerShdw blurRad="63500" dist="38100" algn="l" rotWithShape="0">
                  <a:prstClr val="black">
                    <a:alpha val="40000"/>
                  </a:prstClr>
                </a:outerShdw>
              </a:effectLst>
              <a:latin typeface="ＭＳ 明朝" panose="02020609040205080304" pitchFamily="17" charset="-128"/>
              <a:ea typeface="ＭＳ 明朝" panose="02020609040205080304" pitchFamily="17" charset="-128"/>
            </a:endParaRPr>
          </a:p>
        </p:txBody>
      </p:sp>
      <p:sp>
        <p:nvSpPr>
          <p:cNvPr id="24" name="テキスト ボックス 23">
            <a:extLst>
              <a:ext uri="{FF2B5EF4-FFF2-40B4-BE49-F238E27FC236}">
                <a16:creationId xmlns:a16="http://schemas.microsoft.com/office/drawing/2014/main" id="{056D8474-7451-2004-485B-3FB42FE365C2}"/>
              </a:ext>
            </a:extLst>
          </p:cNvPr>
          <p:cNvSpPr txBox="1"/>
          <p:nvPr/>
        </p:nvSpPr>
        <p:spPr>
          <a:xfrm>
            <a:off x="1415395" y="5479681"/>
            <a:ext cx="9405005" cy="2554545"/>
          </a:xfrm>
          <a:prstGeom prst="rect">
            <a:avLst/>
          </a:prstGeom>
          <a:noFill/>
        </p:spPr>
        <p:txBody>
          <a:bodyPr wrap="square">
            <a:spAutoFit/>
          </a:bodyPr>
          <a:lstStyle/>
          <a:p>
            <a:r>
              <a:rPr lang="ja-JP" altLang="en-US" sz="2000" dirty="0">
                <a:latin typeface="ＭＳ 明朝" panose="02020609040205080304" pitchFamily="17" charset="-128"/>
                <a:ea typeface="ＭＳ 明朝" panose="02020609040205080304" pitchFamily="17" charset="-128"/>
              </a:rPr>
              <a:t>　</a:t>
            </a:r>
            <a:r>
              <a:rPr lang="ja-JP" altLang="ja-JP" sz="2000" dirty="0">
                <a:latin typeface="ＭＳ 明朝" panose="02020609040205080304" pitchFamily="17" charset="-128"/>
                <a:ea typeface="ＭＳ 明朝" panose="02020609040205080304" pitchFamily="17" charset="-128"/>
              </a:rPr>
              <a:t>職場におけるハラスメントは働く人の心を傷つけ、職場環境の悪化を招き、人材流出につながるなど、企業にとって深刻な悪影響を与えています。</a:t>
            </a:r>
          </a:p>
          <a:p>
            <a:r>
              <a:rPr lang="ja-JP" altLang="en-US" sz="2000" dirty="0">
                <a:latin typeface="ＭＳ 明朝" panose="02020609040205080304" pitchFamily="17" charset="-128"/>
                <a:ea typeface="ＭＳ 明朝" panose="02020609040205080304" pitchFamily="17" charset="-128"/>
              </a:rPr>
              <a:t>　</a:t>
            </a:r>
            <a:r>
              <a:rPr lang="ja-JP" altLang="ja-JP" sz="2000" dirty="0">
                <a:latin typeface="ＭＳ 明朝" panose="02020609040205080304" pitchFamily="17" charset="-128"/>
                <a:ea typeface="ＭＳ 明朝" panose="02020609040205080304" pitchFamily="17" charset="-128"/>
              </a:rPr>
              <a:t>なかでも、カスタマーハラスメントへの社会的な関心が高まっており、令和</a:t>
            </a:r>
            <a:r>
              <a:rPr lang="en-US" altLang="ja-JP" sz="2000" dirty="0">
                <a:latin typeface="ＭＳ 明朝" panose="02020609040205080304" pitchFamily="17" charset="-128"/>
                <a:ea typeface="ＭＳ 明朝" panose="02020609040205080304" pitchFamily="17" charset="-128"/>
              </a:rPr>
              <a:t>8</a:t>
            </a:r>
            <a:r>
              <a:rPr lang="ja-JP" altLang="en-US" sz="2000" dirty="0">
                <a:latin typeface="ＭＳ 明朝" panose="02020609040205080304" pitchFamily="17" charset="-128"/>
                <a:ea typeface="ＭＳ 明朝" panose="02020609040205080304" pitchFamily="17" charset="-128"/>
              </a:rPr>
              <a:t>年</a:t>
            </a:r>
            <a:r>
              <a:rPr lang="ja-JP" altLang="ja-JP" sz="2000" dirty="0">
                <a:latin typeface="ＭＳ 明朝" panose="02020609040205080304" pitchFamily="17" charset="-128"/>
                <a:ea typeface="ＭＳ 明朝" panose="02020609040205080304" pitchFamily="17" charset="-128"/>
              </a:rPr>
              <a:t>中にカスタマーハラスメント防止のための雇用管理上必要な措置が事業者に義務付けられることから、事業者の対応は喫緊の課題となっております。</a:t>
            </a:r>
          </a:p>
          <a:p>
            <a:r>
              <a:rPr lang="ja-JP" altLang="ja-JP" sz="2000" dirty="0">
                <a:latin typeface="ＭＳ 明朝" panose="02020609040205080304" pitchFamily="17" charset="-128"/>
                <a:ea typeface="ＭＳ 明朝" panose="02020609040205080304" pitchFamily="17" charset="-128"/>
              </a:rPr>
              <a:t>　佐賀県では「カスハラストップを目指すプロジェクト」として、カスタマーハラスメント対策の必要性や事例について、分かりやすくお伝えするセミナーを下記のとおり実施します。参加希望の方は裏面の申込書によりお申込みください。</a:t>
            </a:r>
          </a:p>
        </p:txBody>
      </p:sp>
      <p:sp>
        <p:nvSpPr>
          <p:cNvPr id="37" name="テキスト ボックス 36">
            <a:extLst>
              <a:ext uri="{FF2B5EF4-FFF2-40B4-BE49-F238E27FC236}">
                <a16:creationId xmlns:a16="http://schemas.microsoft.com/office/drawing/2014/main" id="{820C3E96-78A9-5B4D-FD61-4A50B9E69F65}"/>
              </a:ext>
            </a:extLst>
          </p:cNvPr>
          <p:cNvSpPr txBox="1"/>
          <p:nvPr/>
        </p:nvSpPr>
        <p:spPr>
          <a:xfrm>
            <a:off x="1501964" y="9854910"/>
            <a:ext cx="873771" cy="369332"/>
          </a:xfrm>
          <a:prstGeom prst="rect">
            <a:avLst/>
          </a:prstGeom>
          <a:solidFill>
            <a:srgbClr val="002060"/>
          </a:solidFill>
          <a:ln>
            <a:solidFill>
              <a:srgbClr val="002060"/>
            </a:solidFill>
          </a:ln>
        </p:spPr>
        <p:txBody>
          <a:bodyPr wrap="square" rtlCol="0">
            <a:spAutoFit/>
          </a:bodyPr>
          <a:lstStyle/>
          <a:p>
            <a:pPr algn="ctr"/>
            <a:r>
              <a:rPr kumimoji="1" lang="ja-JP" altLang="en-US" b="1" dirty="0">
                <a:solidFill>
                  <a:schemeClr val="bg1"/>
                </a:solidFill>
              </a:rPr>
              <a:t>日　時</a:t>
            </a:r>
          </a:p>
        </p:txBody>
      </p:sp>
      <p:sp>
        <p:nvSpPr>
          <p:cNvPr id="38" name="テキスト ボックス 37">
            <a:extLst>
              <a:ext uri="{FF2B5EF4-FFF2-40B4-BE49-F238E27FC236}">
                <a16:creationId xmlns:a16="http://schemas.microsoft.com/office/drawing/2014/main" id="{C3A576BA-2A64-ABFD-C6C4-35CD86B1B73B}"/>
              </a:ext>
            </a:extLst>
          </p:cNvPr>
          <p:cNvSpPr txBox="1"/>
          <p:nvPr/>
        </p:nvSpPr>
        <p:spPr>
          <a:xfrm>
            <a:off x="1489681" y="11204282"/>
            <a:ext cx="905104" cy="369332"/>
          </a:xfrm>
          <a:prstGeom prst="rect">
            <a:avLst/>
          </a:prstGeom>
          <a:solidFill>
            <a:srgbClr val="002060"/>
          </a:solidFill>
          <a:ln>
            <a:solidFill>
              <a:srgbClr val="002060"/>
            </a:solidFill>
          </a:ln>
        </p:spPr>
        <p:txBody>
          <a:bodyPr wrap="square" rtlCol="0">
            <a:spAutoFit/>
          </a:bodyPr>
          <a:lstStyle/>
          <a:p>
            <a:pPr algn="ctr"/>
            <a:r>
              <a:rPr kumimoji="1" lang="ja-JP" altLang="en-US" b="1" dirty="0">
                <a:solidFill>
                  <a:schemeClr val="bg1"/>
                </a:solidFill>
              </a:rPr>
              <a:t>会　場</a:t>
            </a:r>
          </a:p>
        </p:txBody>
      </p:sp>
      <p:sp>
        <p:nvSpPr>
          <p:cNvPr id="39" name="テキスト ボックス 38">
            <a:extLst>
              <a:ext uri="{FF2B5EF4-FFF2-40B4-BE49-F238E27FC236}">
                <a16:creationId xmlns:a16="http://schemas.microsoft.com/office/drawing/2014/main" id="{70E39D28-3072-192C-EA46-A6CB66FAADF1}"/>
              </a:ext>
            </a:extLst>
          </p:cNvPr>
          <p:cNvSpPr txBox="1"/>
          <p:nvPr/>
        </p:nvSpPr>
        <p:spPr>
          <a:xfrm>
            <a:off x="2931165" y="9719630"/>
            <a:ext cx="7470135" cy="1200329"/>
          </a:xfrm>
          <a:prstGeom prst="rect">
            <a:avLst/>
          </a:prstGeom>
          <a:noFill/>
        </p:spPr>
        <p:txBody>
          <a:bodyPr wrap="square" rtlCol="0">
            <a:spAutoFit/>
          </a:bodyPr>
          <a:lstStyle/>
          <a:p>
            <a:r>
              <a:rPr kumimoji="1" lang="en-US" altLang="ja-JP" sz="3600" b="1" dirty="0">
                <a:solidFill>
                  <a:srgbClr val="002060"/>
                </a:solidFill>
                <a:latin typeface="ＭＳ 明朝" panose="02020609040205080304" pitchFamily="17" charset="-128"/>
                <a:ea typeface="ＭＳ 明朝" panose="02020609040205080304" pitchFamily="17" charset="-128"/>
              </a:rPr>
              <a:t>2026</a:t>
            </a:r>
            <a:r>
              <a:rPr kumimoji="1" lang="ja-JP" altLang="en-US" sz="3600" b="1" dirty="0">
                <a:solidFill>
                  <a:srgbClr val="002060"/>
                </a:solidFill>
                <a:latin typeface="ＭＳ 明朝" panose="02020609040205080304" pitchFamily="17" charset="-128"/>
                <a:ea typeface="ＭＳ 明朝" panose="02020609040205080304" pitchFamily="17" charset="-128"/>
              </a:rPr>
              <a:t>年</a:t>
            </a:r>
            <a:r>
              <a:rPr kumimoji="1" lang="en-US" altLang="ja-JP" sz="3600" b="1" dirty="0">
                <a:solidFill>
                  <a:srgbClr val="002060"/>
                </a:solidFill>
                <a:latin typeface="ＭＳ 明朝" panose="02020609040205080304" pitchFamily="17" charset="-128"/>
                <a:ea typeface="ＭＳ 明朝" panose="02020609040205080304" pitchFamily="17" charset="-128"/>
              </a:rPr>
              <a:t>2</a:t>
            </a:r>
            <a:r>
              <a:rPr kumimoji="1" lang="ja-JP" altLang="en-US" sz="3600" b="1" dirty="0">
                <a:solidFill>
                  <a:srgbClr val="002060"/>
                </a:solidFill>
                <a:latin typeface="ＭＳ 明朝" panose="02020609040205080304" pitchFamily="17" charset="-128"/>
                <a:ea typeface="ＭＳ 明朝" panose="02020609040205080304" pitchFamily="17" charset="-128"/>
              </a:rPr>
              <a:t>月</a:t>
            </a:r>
            <a:r>
              <a:rPr kumimoji="1" lang="en-US" altLang="ja-JP" sz="3600" b="1" dirty="0">
                <a:solidFill>
                  <a:srgbClr val="002060"/>
                </a:solidFill>
                <a:latin typeface="ＭＳ 明朝" panose="02020609040205080304" pitchFamily="17" charset="-128"/>
                <a:ea typeface="ＭＳ 明朝" panose="02020609040205080304" pitchFamily="17" charset="-128"/>
              </a:rPr>
              <a:t>12</a:t>
            </a:r>
            <a:r>
              <a:rPr kumimoji="1" lang="ja-JP" altLang="en-US" sz="3600" b="1" dirty="0">
                <a:solidFill>
                  <a:srgbClr val="002060"/>
                </a:solidFill>
                <a:latin typeface="ＭＳ 明朝" panose="02020609040205080304" pitchFamily="17" charset="-128"/>
                <a:ea typeface="ＭＳ 明朝" panose="02020609040205080304" pitchFamily="17" charset="-128"/>
              </a:rPr>
              <a:t>日</a:t>
            </a:r>
            <a:r>
              <a:rPr kumimoji="1" lang="en-US" altLang="ja-JP" sz="3600" b="1" dirty="0">
                <a:solidFill>
                  <a:srgbClr val="002060"/>
                </a:solidFill>
                <a:latin typeface="ＭＳ 明朝" panose="02020609040205080304" pitchFamily="17" charset="-128"/>
                <a:ea typeface="ＭＳ 明朝" panose="02020609040205080304" pitchFamily="17" charset="-128"/>
              </a:rPr>
              <a:t>(</a:t>
            </a:r>
            <a:r>
              <a:rPr kumimoji="1" lang="ja-JP" altLang="en-US" sz="3600" b="1" dirty="0">
                <a:solidFill>
                  <a:srgbClr val="002060"/>
                </a:solidFill>
                <a:latin typeface="ＭＳ 明朝" panose="02020609040205080304" pitchFamily="17" charset="-128"/>
                <a:ea typeface="ＭＳ 明朝" panose="02020609040205080304" pitchFamily="17" charset="-128"/>
              </a:rPr>
              <a:t>木</a:t>
            </a:r>
            <a:r>
              <a:rPr kumimoji="1" lang="en-US" altLang="ja-JP" sz="3600" b="1" dirty="0">
                <a:solidFill>
                  <a:srgbClr val="002060"/>
                </a:solidFill>
                <a:latin typeface="ＭＳ 明朝" panose="02020609040205080304" pitchFamily="17" charset="-128"/>
                <a:ea typeface="ＭＳ 明朝" panose="02020609040205080304" pitchFamily="17" charset="-128"/>
              </a:rPr>
              <a:t>) 14:00</a:t>
            </a:r>
            <a:r>
              <a:rPr kumimoji="1" lang="ja-JP" altLang="en-US" sz="3600" b="1" dirty="0">
                <a:solidFill>
                  <a:srgbClr val="002060"/>
                </a:solidFill>
                <a:latin typeface="ＭＳ 明朝" panose="02020609040205080304" pitchFamily="17" charset="-128"/>
                <a:ea typeface="ＭＳ 明朝" panose="02020609040205080304" pitchFamily="17" charset="-128"/>
              </a:rPr>
              <a:t>～</a:t>
            </a:r>
            <a:r>
              <a:rPr kumimoji="1" lang="en-US" altLang="ja-JP" sz="3600" b="1" dirty="0">
                <a:solidFill>
                  <a:srgbClr val="002060"/>
                </a:solidFill>
                <a:latin typeface="ＭＳ 明朝" panose="02020609040205080304" pitchFamily="17" charset="-128"/>
                <a:ea typeface="ＭＳ 明朝" panose="02020609040205080304" pitchFamily="17" charset="-128"/>
              </a:rPr>
              <a:t>15:30</a:t>
            </a:r>
          </a:p>
          <a:p>
            <a:r>
              <a:rPr kumimoji="1" lang="ja-JP" altLang="en-US" sz="3600" b="1" dirty="0">
                <a:solidFill>
                  <a:srgbClr val="002060"/>
                </a:solidFill>
                <a:latin typeface="ＭＳ 明朝" panose="02020609040205080304" pitchFamily="17" charset="-128"/>
                <a:ea typeface="ＭＳ 明朝" panose="02020609040205080304" pitchFamily="17" charset="-128"/>
              </a:rPr>
              <a:t>　　　　　　　　　</a:t>
            </a:r>
            <a:r>
              <a:rPr kumimoji="1" lang="en-US" altLang="ja-JP" sz="2800" b="1" dirty="0">
                <a:solidFill>
                  <a:srgbClr val="002060"/>
                </a:solidFill>
                <a:latin typeface="ＭＳ 明朝" panose="02020609040205080304" pitchFamily="17" charset="-128"/>
                <a:ea typeface="ＭＳ 明朝" panose="02020609040205080304" pitchFamily="17" charset="-128"/>
              </a:rPr>
              <a:t>15:30</a:t>
            </a:r>
            <a:r>
              <a:rPr kumimoji="1" lang="ja-JP" altLang="en-US" sz="2800" b="1" dirty="0">
                <a:solidFill>
                  <a:srgbClr val="002060"/>
                </a:solidFill>
                <a:latin typeface="ＭＳ 明朝" panose="02020609040205080304" pitchFamily="17" charset="-128"/>
                <a:ea typeface="ＭＳ 明朝" panose="02020609040205080304" pitchFamily="17" charset="-128"/>
              </a:rPr>
              <a:t>～ 個別相談</a:t>
            </a:r>
          </a:p>
        </p:txBody>
      </p:sp>
      <p:sp>
        <p:nvSpPr>
          <p:cNvPr id="40" name="テキスト ボックス 39">
            <a:extLst>
              <a:ext uri="{FF2B5EF4-FFF2-40B4-BE49-F238E27FC236}">
                <a16:creationId xmlns:a16="http://schemas.microsoft.com/office/drawing/2014/main" id="{C14EDA28-E685-8F71-88F3-B2D70A80D95C}"/>
              </a:ext>
            </a:extLst>
          </p:cNvPr>
          <p:cNvSpPr txBox="1"/>
          <p:nvPr/>
        </p:nvSpPr>
        <p:spPr>
          <a:xfrm>
            <a:off x="2983311" y="11104421"/>
            <a:ext cx="8210745" cy="954107"/>
          </a:xfrm>
          <a:prstGeom prst="rect">
            <a:avLst/>
          </a:prstGeom>
          <a:noFill/>
        </p:spPr>
        <p:txBody>
          <a:bodyPr wrap="square" rtlCol="0">
            <a:spAutoFit/>
          </a:bodyPr>
          <a:lstStyle/>
          <a:p>
            <a:r>
              <a:rPr lang="ja-JP" altLang="en-US" sz="2800" b="1" dirty="0">
                <a:solidFill>
                  <a:srgbClr val="002060"/>
                </a:solidFill>
                <a:latin typeface="ＭＳ 明朝" panose="02020609040205080304" pitchFamily="17" charset="-128"/>
                <a:ea typeface="ＭＳ 明朝" panose="02020609040205080304" pitchFamily="17" charset="-128"/>
              </a:rPr>
              <a:t>公益社団法人佐賀県トラック協会 ２階会議室</a:t>
            </a:r>
            <a:endParaRPr lang="en-US" altLang="ja-JP" sz="2800" b="1" dirty="0">
              <a:solidFill>
                <a:srgbClr val="002060"/>
              </a:solidFill>
              <a:latin typeface="ＭＳ 明朝" panose="02020609040205080304" pitchFamily="17" charset="-128"/>
              <a:ea typeface="ＭＳ 明朝" panose="02020609040205080304" pitchFamily="17" charset="-128"/>
            </a:endParaRPr>
          </a:p>
          <a:p>
            <a:r>
              <a:rPr lang="ja-JP" altLang="en-US" sz="2800" dirty="0">
                <a:solidFill>
                  <a:srgbClr val="002060"/>
                </a:solidFill>
                <a:latin typeface="ＭＳ 明朝" panose="02020609040205080304" pitchFamily="17" charset="-128"/>
                <a:ea typeface="ＭＳ 明朝" panose="02020609040205080304" pitchFamily="17" charset="-128"/>
              </a:rPr>
              <a:t>　　　　　　　 </a:t>
            </a:r>
            <a:r>
              <a:rPr lang="ja-JP" altLang="en-US" sz="2000" dirty="0">
                <a:solidFill>
                  <a:srgbClr val="002060"/>
                </a:solidFill>
                <a:latin typeface="ＭＳ 明朝" panose="02020609040205080304" pitchFamily="17" charset="-128"/>
                <a:ea typeface="ＭＳ 明朝" panose="02020609040205080304" pitchFamily="17" charset="-128"/>
              </a:rPr>
              <a:t>〒</a:t>
            </a:r>
            <a:r>
              <a:rPr lang="en-US" altLang="ja-JP" sz="2000" dirty="0">
                <a:solidFill>
                  <a:srgbClr val="002060"/>
                </a:solidFill>
                <a:latin typeface="ＭＳ 明朝" panose="02020609040205080304" pitchFamily="17" charset="-128"/>
                <a:ea typeface="ＭＳ 明朝" panose="02020609040205080304" pitchFamily="17" charset="-128"/>
              </a:rPr>
              <a:t>849-0921 </a:t>
            </a:r>
            <a:r>
              <a:rPr lang="ja-JP" altLang="en-US" sz="2000" dirty="0">
                <a:solidFill>
                  <a:srgbClr val="002060"/>
                </a:solidFill>
                <a:latin typeface="ＭＳ 明朝" panose="02020609040205080304" pitchFamily="17" charset="-128"/>
                <a:ea typeface="ＭＳ 明朝" panose="02020609040205080304" pitchFamily="17" charset="-128"/>
              </a:rPr>
              <a:t>佐賀市高木瀬西三丁目</a:t>
            </a:r>
            <a:r>
              <a:rPr lang="en-US" altLang="ja-JP" sz="2000" dirty="0">
                <a:solidFill>
                  <a:srgbClr val="002060"/>
                </a:solidFill>
                <a:latin typeface="ＭＳ 明朝" panose="02020609040205080304" pitchFamily="17" charset="-128"/>
                <a:ea typeface="ＭＳ 明朝" panose="02020609040205080304" pitchFamily="17" charset="-128"/>
              </a:rPr>
              <a:t>1</a:t>
            </a:r>
            <a:r>
              <a:rPr lang="ja-JP" altLang="en-US" sz="2000" dirty="0">
                <a:solidFill>
                  <a:srgbClr val="002060"/>
                </a:solidFill>
                <a:latin typeface="ＭＳ 明朝" panose="02020609040205080304" pitchFamily="17" charset="-128"/>
                <a:ea typeface="ＭＳ 明朝" panose="02020609040205080304" pitchFamily="17" charset="-128"/>
              </a:rPr>
              <a:t>番</a:t>
            </a:r>
            <a:r>
              <a:rPr lang="en-US" altLang="ja-JP" sz="2000" dirty="0">
                <a:solidFill>
                  <a:srgbClr val="002060"/>
                </a:solidFill>
                <a:latin typeface="ＭＳ 明朝" panose="02020609040205080304" pitchFamily="17" charset="-128"/>
                <a:ea typeface="ＭＳ 明朝" panose="02020609040205080304" pitchFamily="17" charset="-128"/>
              </a:rPr>
              <a:t>20</a:t>
            </a:r>
            <a:r>
              <a:rPr lang="ja-JP" altLang="en-US" sz="2000">
                <a:solidFill>
                  <a:srgbClr val="002060"/>
                </a:solidFill>
                <a:latin typeface="ＭＳ 明朝" panose="02020609040205080304" pitchFamily="17" charset="-128"/>
                <a:ea typeface="ＭＳ 明朝" panose="02020609040205080304" pitchFamily="17" charset="-128"/>
              </a:rPr>
              <a:t>号</a:t>
            </a:r>
            <a:endParaRPr kumimoji="1" lang="ja-JP" altLang="en-US" sz="2000" dirty="0">
              <a:solidFill>
                <a:srgbClr val="002060"/>
              </a:solidFill>
              <a:latin typeface="ＭＳ 明朝" panose="02020609040205080304" pitchFamily="17" charset="-128"/>
              <a:ea typeface="ＭＳ 明朝" panose="02020609040205080304" pitchFamily="17" charset="-128"/>
            </a:endParaRPr>
          </a:p>
        </p:txBody>
      </p:sp>
      <p:sp>
        <p:nvSpPr>
          <p:cNvPr id="43" name="テキスト ボックス 42">
            <a:extLst>
              <a:ext uri="{FF2B5EF4-FFF2-40B4-BE49-F238E27FC236}">
                <a16:creationId xmlns:a16="http://schemas.microsoft.com/office/drawing/2014/main" id="{4D97293B-937D-CCF7-85B7-7F0D6EE9044E}"/>
              </a:ext>
            </a:extLst>
          </p:cNvPr>
          <p:cNvSpPr txBox="1"/>
          <p:nvPr/>
        </p:nvSpPr>
        <p:spPr>
          <a:xfrm>
            <a:off x="1479815" y="8967664"/>
            <a:ext cx="905104" cy="369332"/>
          </a:xfrm>
          <a:prstGeom prst="rect">
            <a:avLst/>
          </a:prstGeom>
          <a:solidFill>
            <a:srgbClr val="002060"/>
          </a:solidFill>
          <a:ln>
            <a:solidFill>
              <a:srgbClr val="002060"/>
            </a:solidFill>
          </a:ln>
        </p:spPr>
        <p:txBody>
          <a:bodyPr wrap="square" rtlCol="0">
            <a:spAutoFit/>
          </a:bodyPr>
          <a:lstStyle/>
          <a:p>
            <a:pPr algn="ctr"/>
            <a:r>
              <a:rPr kumimoji="1" lang="ja-JP" altLang="en-US" b="1" dirty="0">
                <a:solidFill>
                  <a:schemeClr val="bg1"/>
                </a:solidFill>
              </a:rPr>
              <a:t>講　師</a:t>
            </a:r>
          </a:p>
        </p:txBody>
      </p:sp>
      <p:sp>
        <p:nvSpPr>
          <p:cNvPr id="45" name="テキスト ボックス 44">
            <a:extLst>
              <a:ext uri="{FF2B5EF4-FFF2-40B4-BE49-F238E27FC236}">
                <a16:creationId xmlns:a16="http://schemas.microsoft.com/office/drawing/2014/main" id="{39BB9D77-4C90-CE0A-6E20-83596B55A243}"/>
              </a:ext>
            </a:extLst>
          </p:cNvPr>
          <p:cNvSpPr txBox="1"/>
          <p:nvPr/>
        </p:nvSpPr>
        <p:spPr>
          <a:xfrm>
            <a:off x="1479815" y="12507052"/>
            <a:ext cx="1561857" cy="369332"/>
          </a:xfrm>
          <a:prstGeom prst="rect">
            <a:avLst/>
          </a:prstGeom>
          <a:solidFill>
            <a:srgbClr val="002060"/>
          </a:solidFill>
          <a:ln>
            <a:solidFill>
              <a:srgbClr val="002060"/>
            </a:solidFill>
          </a:ln>
        </p:spPr>
        <p:txBody>
          <a:bodyPr wrap="square" rtlCol="0">
            <a:spAutoFit/>
          </a:bodyPr>
          <a:lstStyle/>
          <a:p>
            <a:pPr algn="ctr"/>
            <a:r>
              <a:rPr kumimoji="1" lang="ja-JP" altLang="en-US" b="1" dirty="0">
                <a:solidFill>
                  <a:schemeClr val="bg1"/>
                </a:solidFill>
              </a:rPr>
              <a:t>申込フォーム</a:t>
            </a:r>
          </a:p>
        </p:txBody>
      </p:sp>
      <p:sp>
        <p:nvSpPr>
          <p:cNvPr id="46" name="テキスト ボックス 45">
            <a:extLst>
              <a:ext uri="{FF2B5EF4-FFF2-40B4-BE49-F238E27FC236}">
                <a16:creationId xmlns:a16="http://schemas.microsoft.com/office/drawing/2014/main" id="{1C76339B-5744-CC06-95A2-8435E3CD3270}"/>
              </a:ext>
            </a:extLst>
          </p:cNvPr>
          <p:cNvSpPr txBox="1"/>
          <p:nvPr/>
        </p:nvSpPr>
        <p:spPr>
          <a:xfrm>
            <a:off x="3057714" y="14247574"/>
            <a:ext cx="6651772" cy="400110"/>
          </a:xfrm>
          <a:prstGeom prst="rect">
            <a:avLst/>
          </a:prstGeom>
          <a:noFill/>
        </p:spPr>
        <p:txBody>
          <a:bodyPr wrap="square" rtlCol="0">
            <a:spAutoFit/>
          </a:bodyPr>
          <a:lstStyle/>
          <a:p>
            <a:r>
              <a:rPr kumimoji="1" lang="en-US" altLang="ja-JP" sz="2000" b="1" dirty="0">
                <a:solidFill>
                  <a:srgbClr val="002060"/>
                </a:solidFill>
                <a:latin typeface="ＭＳ 明朝" panose="02020609040205080304" pitchFamily="17" charset="-128"/>
                <a:ea typeface="ＭＳ 明朝" panose="02020609040205080304" pitchFamily="17" charset="-128"/>
              </a:rPr>
              <a:t>Mail</a:t>
            </a:r>
            <a:r>
              <a:rPr kumimoji="1" lang="ja-JP" altLang="en-US" sz="2000" b="1" dirty="0">
                <a:solidFill>
                  <a:srgbClr val="002060"/>
                </a:solidFill>
                <a:latin typeface="ＭＳ 明朝" panose="02020609040205080304" pitchFamily="17" charset="-128"/>
                <a:ea typeface="ＭＳ 明朝" panose="02020609040205080304" pitchFamily="17" charset="-128"/>
              </a:rPr>
              <a:t>、</a:t>
            </a:r>
            <a:r>
              <a:rPr kumimoji="1" lang="en-US" altLang="ja-JP" sz="2000" b="1" dirty="0">
                <a:solidFill>
                  <a:srgbClr val="002060"/>
                </a:solidFill>
                <a:latin typeface="ＭＳ 明朝" panose="02020609040205080304" pitchFamily="17" charset="-128"/>
                <a:ea typeface="ＭＳ 明朝" panose="02020609040205080304" pitchFamily="17" charset="-128"/>
              </a:rPr>
              <a:t>FAX</a:t>
            </a:r>
            <a:r>
              <a:rPr kumimoji="1" lang="ja-JP" altLang="en-US" sz="2000" b="1" dirty="0">
                <a:solidFill>
                  <a:srgbClr val="002060"/>
                </a:solidFill>
                <a:latin typeface="ＭＳ 明朝" panose="02020609040205080304" pitchFamily="17" charset="-128"/>
                <a:ea typeface="ＭＳ 明朝" panose="02020609040205080304" pitchFamily="17" charset="-128"/>
              </a:rPr>
              <a:t>でお申し込みの方は裏面をご利用ください。</a:t>
            </a:r>
            <a:endParaRPr kumimoji="1" lang="ja-JP" altLang="en-US" sz="2000" dirty="0">
              <a:solidFill>
                <a:srgbClr val="002060"/>
              </a:solidFill>
              <a:latin typeface="ＭＳ 明朝" panose="02020609040205080304" pitchFamily="17" charset="-128"/>
              <a:ea typeface="ＭＳ 明朝" panose="02020609040205080304" pitchFamily="17" charset="-128"/>
            </a:endParaRPr>
          </a:p>
        </p:txBody>
      </p:sp>
      <p:sp>
        <p:nvSpPr>
          <p:cNvPr id="74" name="テキスト ボックス 73">
            <a:extLst>
              <a:ext uri="{FF2B5EF4-FFF2-40B4-BE49-F238E27FC236}">
                <a16:creationId xmlns:a16="http://schemas.microsoft.com/office/drawing/2014/main" id="{3336F27C-C854-6F78-AEA9-117998434F83}"/>
              </a:ext>
            </a:extLst>
          </p:cNvPr>
          <p:cNvSpPr txBox="1"/>
          <p:nvPr/>
        </p:nvSpPr>
        <p:spPr>
          <a:xfrm>
            <a:off x="3089547" y="15258857"/>
            <a:ext cx="1806918" cy="646331"/>
          </a:xfrm>
          <a:prstGeom prst="rect">
            <a:avLst/>
          </a:prstGeom>
          <a:noFill/>
        </p:spPr>
        <p:txBody>
          <a:bodyPr wrap="square" rtlCol="0">
            <a:spAutoFit/>
          </a:bodyPr>
          <a:lstStyle/>
          <a:p>
            <a:r>
              <a:rPr kumimoji="1" lang="ja-JP" altLang="en-US" sz="3600" b="1" dirty="0">
                <a:latin typeface="+mn-ea"/>
              </a:rPr>
              <a:t>主催：</a:t>
            </a:r>
          </a:p>
        </p:txBody>
      </p:sp>
      <p:sp>
        <p:nvSpPr>
          <p:cNvPr id="4" name="テキスト ボックス 3">
            <a:extLst>
              <a:ext uri="{FF2B5EF4-FFF2-40B4-BE49-F238E27FC236}">
                <a16:creationId xmlns:a16="http://schemas.microsoft.com/office/drawing/2014/main" id="{D9BC059F-3904-A0A4-4DB6-0B1E8441EC46}"/>
              </a:ext>
            </a:extLst>
          </p:cNvPr>
          <p:cNvSpPr txBox="1"/>
          <p:nvPr/>
        </p:nvSpPr>
        <p:spPr>
          <a:xfrm>
            <a:off x="2931165" y="8829508"/>
            <a:ext cx="8015543" cy="646331"/>
          </a:xfrm>
          <a:prstGeom prst="rect">
            <a:avLst/>
          </a:prstGeom>
          <a:noFill/>
        </p:spPr>
        <p:txBody>
          <a:bodyPr wrap="square" rtlCol="0">
            <a:spAutoFit/>
          </a:bodyPr>
          <a:lstStyle/>
          <a:p>
            <a:r>
              <a:rPr kumimoji="1" lang="ja-JP" altLang="en-US" sz="3600" b="1" dirty="0">
                <a:solidFill>
                  <a:srgbClr val="002060"/>
                </a:solidFill>
                <a:latin typeface="ＭＳ 明朝" panose="02020609040205080304" pitchFamily="17" charset="-128"/>
                <a:ea typeface="ＭＳ 明朝" panose="02020609040205080304" pitchFamily="17" charset="-128"/>
              </a:rPr>
              <a:t>社会保険労務士　秋吉　成也　氏</a:t>
            </a:r>
          </a:p>
        </p:txBody>
      </p:sp>
      <p:grpSp>
        <p:nvGrpSpPr>
          <p:cNvPr id="8" name="グループ化 7">
            <a:extLst>
              <a:ext uri="{FF2B5EF4-FFF2-40B4-BE49-F238E27FC236}">
                <a16:creationId xmlns:a16="http://schemas.microsoft.com/office/drawing/2014/main" id="{5CE0BE43-873C-E413-E3E8-9FF5522063F1}"/>
              </a:ext>
            </a:extLst>
          </p:cNvPr>
          <p:cNvGrpSpPr/>
          <p:nvPr/>
        </p:nvGrpSpPr>
        <p:grpSpPr>
          <a:xfrm>
            <a:off x="31399" y="984833"/>
            <a:ext cx="12062811" cy="2701659"/>
            <a:chOff x="129188" y="984833"/>
            <a:chExt cx="11965022" cy="2701659"/>
          </a:xfrm>
        </p:grpSpPr>
        <p:sp>
          <p:nvSpPr>
            <p:cNvPr id="16" name="テキスト ボックス 15">
              <a:extLst>
                <a:ext uri="{FF2B5EF4-FFF2-40B4-BE49-F238E27FC236}">
                  <a16:creationId xmlns:a16="http://schemas.microsoft.com/office/drawing/2014/main" id="{BEEF918F-0FD2-7F99-9068-FE6031DE5740}"/>
                </a:ext>
              </a:extLst>
            </p:cNvPr>
            <p:cNvSpPr txBox="1"/>
            <p:nvPr/>
          </p:nvSpPr>
          <p:spPr>
            <a:xfrm>
              <a:off x="129188" y="984833"/>
              <a:ext cx="11965022" cy="1754326"/>
            </a:xfrm>
            <a:prstGeom prst="rect">
              <a:avLst/>
            </a:prstGeom>
            <a:noFill/>
            <a:ln>
              <a:noFill/>
            </a:ln>
          </p:spPr>
          <p:txBody>
            <a:bodyPr wrap="square">
              <a:spAutoFit/>
              <a:scene3d>
                <a:camera prst="orthographicFront"/>
                <a:lightRig rig="harsh" dir="t"/>
              </a:scene3d>
            </a:bodyPr>
            <a:lstStyle/>
            <a:p>
              <a:pPr algn="ctr"/>
              <a:r>
                <a:rPr lang="ja-JP" altLang="en-US" sz="5400" b="1" dirty="0">
                  <a:solidFill>
                    <a:schemeClr val="bg1"/>
                  </a:solidFill>
                  <a:latin typeface="YAFKDuCWJmI 0"/>
                </a:rPr>
                <a:t>　</a:t>
              </a:r>
              <a:r>
                <a:rPr lang="ja-JP" altLang="en-US" sz="5400" b="1" dirty="0">
                  <a:solidFill>
                    <a:schemeClr val="bg1"/>
                  </a:solidFill>
                  <a:effectLst>
                    <a:outerShdw blurRad="38100" dist="38100" dir="2700000" algn="tl">
                      <a:srgbClr val="000000">
                        <a:alpha val="43137"/>
                      </a:srgbClr>
                    </a:outerShdw>
                  </a:effectLst>
                  <a:latin typeface="YAFKDuCWJmI 0"/>
                </a:rPr>
                <a:t>運送事業者向け</a:t>
              </a:r>
              <a:endParaRPr lang="en-US" altLang="ja-JP" sz="5400" b="1" i="0" dirty="0">
                <a:solidFill>
                  <a:schemeClr val="bg1"/>
                </a:solidFill>
                <a:effectLst>
                  <a:outerShdw blurRad="38100" dist="38100" dir="2700000" algn="tl">
                    <a:srgbClr val="000000">
                      <a:alpha val="43137"/>
                    </a:srgbClr>
                  </a:outerShdw>
                </a:effectLst>
                <a:latin typeface="YAFKDuCWJmI 0"/>
              </a:endParaRPr>
            </a:p>
            <a:p>
              <a:pPr algn="ctr"/>
              <a:r>
                <a:rPr lang="ja-JP" altLang="en-US" sz="5400" b="1" dirty="0">
                  <a:solidFill>
                    <a:schemeClr val="bg1"/>
                  </a:solidFill>
                  <a:effectLst>
                    <a:outerShdw blurRad="38100" dist="38100" dir="2700000" algn="tl">
                      <a:srgbClr val="000000">
                        <a:alpha val="43137"/>
                      </a:srgbClr>
                    </a:outerShdw>
                  </a:effectLst>
                  <a:latin typeface="YAFKDuCWJmI 0"/>
                </a:rPr>
                <a:t>カスタマーハラスメント対策セミナー</a:t>
              </a:r>
            </a:p>
          </p:txBody>
        </p:sp>
        <p:sp>
          <p:nvSpPr>
            <p:cNvPr id="6" name="テキスト ボックス 5">
              <a:extLst>
                <a:ext uri="{FF2B5EF4-FFF2-40B4-BE49-F238E27FC236}">
                  <a16:creationId xmlns:a16="http://schemas.microsoft.com/office/drawing/2014/main" id="{891AE785-781C-D6FA-B022-193BAD03D7C2}"/>
                </a:ext>
              </a:extLst>
            </p:cNvPr>
            <p:cNvSpPr txBox="1"/>
            <p:nvPr/>
          </p:nvSpPr>
          <p:spPr>
            <a:xfrm>
              <a:off x="1501964" y="2855495"/>
              <a:ext cx="9756466" cy="830997"/>
            </a:xfrm>
            <a:prstGeom prst="rect">
              <a:avLst/>
            </a:prstGeom>
            <a:noFill/>
          </p:spPr>
          <p:txBody>
            <a:bodyPr wrap="square" rtlCol="0">
              <a:spAutoFit/>
            </a:bodyPr>
            <a:lstStyle/>
            <a:p>
              <a:r>
                <a:rPr lang="ja-JP" altLang="ja-JP" sz="2400" b="1" dirty="0">
                  <a:solidFill>
                    <a:schemeClr val="bg1">
                      <a:lumMod val="95000"/>
                    </a:schemeClr>
                  </a:solidFill>
                </a:rPr>
                <a:t>・法改正による企業のカスタマーハラスメント対策の義務化について</a:t>
              </a:r>
            </a:p>
            <a:p>
              <a:r>
                <a:rPr lang="ja-JP" altLang="ja-JP" sz="2400" b="1" dirty="0">
                  <a:solidFill>
                    <a:schemeClr val="bg1">
                      <a:lumMod val="95000"/>
                    </a:schemeClr>
                  </a:solidFill>
                </a:rPr>
                <a:t>・企業におけるカスタマーハラスメント対策の必要性について</a:t>
              </a:r>
            </a:p>
          </p:txBody>
        </p:sp>
      </p:grpSp>
      <p:sp>
        <p:nvSpPr>
          <p:cNvPr id="3" name="テキスト ボックス 2">
            <a:extLst>
              <a:ext uri="{FF2B5EF4-FFF2-40B4-BE49-F238E27FC236}">
                <a16:creationId xmlns:a16="http://schemas.microsoft.com/office/drawing/2014/main" id="{840EEC20-4BAA-93EF-3F60-EDC3F2C25BD3}"/>
              </a:ext>
            </a:extLst>
          </p:cNvPr>
          <p:cNvSpPr txBox="1"/>
          <p:nvPr/>
        </p:nvSpPr>
        <p:spPr>
          <a:xfrm>
            <a:off x="3289322" y="12555354"/>
            <a:ext cx="5168878" cy="400110"/>
          </a:xfrm>
          <a:prstGeom prst="rect">
            <a:avLst/>
          </a:prstGeom>
          <a:noFill/>
        </p:spPr>
        <p:txBody>
          <a:bodyPr wrap="square" rtlCol="0">
            <a:spAutoFit/>
          </a:bodyPr>
          <a:lstStyle/>
          <a:p>
            <a:r>
              <a:rPr lang="en-US" altLang="ja-JP" sz="2000" b="1" u="sng" dirty="0">
                <a:solidFill>
                  <a:srgbClr val="0563C1"/>
                </a:solidFill>
                <a:effectLst/>
                <a:latin typeface="游ゴシック" panose="020B0400000000000000" pitchFamily="50" charset="-128"/>
                <a:cs typeface="ＭＳ Ｐゴシック" panose="020B0600070205080204" pitchFamily="50" charset="-128"/>
                <a:hlinkClick r:id="rId2"/>
              </a:rPr>
              <a:t>https://forms.gle/bhGmc1Y9fZcnd1JF8</a:t>
            </a:r>
            <a:endParaRPr kumimoji="1" lang="ja-JP" altLang="en-US" sz="2000" b="1" dirty="0">
              <a:solidFill>
                <a:srgbClr val="002060"/>
              </a:solidFill>
              <a:latin typeface="ＭＳ 明朝" panose="02020609040205080304" pitchFamily="17" charset="-128"/>
              <a:ea typeface="ＭＳ 明朝" panose="02020609040205080304" pitchFamily="17" charset="-128"/>
            </a:endParaRPr>
          </a:p>
        </p:txBody>
      </p:sp>
      <p:pic>
        <p:nvPicPr>
          <p:cNvPr id="5" name="図 4">
            <a:extLst>
              <a:ext uri="{FF2B5EF4-FFF2-40B4-BE49-F238E27FC236}">
                <a16:creationId xmlns:a16="http://schemas.microsoft.com/office/drawing/2014/main" id="{2684AD7A-96F6-68EF-0FE0-D244958A14F9}"/>
              </a:ext>
            </a:extLst>
          </p:cNvPr>
          <p:cNvPicPr>
            <a:picLocks noChangeAspect="1"/>
          </p:cNvPicPr>
          <p:nvPr/>
        </p:nvPicPr>
        <p:blipFill>
          <a:blip r:embed="rId3"/>
          <a:stretch>
            <a:fillRect/>
          </a:stretch>
        </p:blipFill>
        <p:spPr>
          <a:xfrm>
            <a:off x="8705850" y="12656823"/>
            <a:ext cx="1266757" cy="1266757"/>
          </a:xfrm>
          <a:prstGeom prst="rect">
            <a:avLst/>
          </a:prstGeom>
        </p:spPr>
      </p:pic>
      <p:pic>
        <p:nvPicPr>
          <p:cNvPr id="11" name="図 10" descr="図形&#10;&#10;AI 生成コンテンツは誤りを含む可能性があります。">
            <a:extLst>
              <a:ext uri="{FF2B5EF4-FFF2-40B4-BE49-F238E27FC236}">
                <a16:creationId xmlns:a16="http://schemas.microsoft.com/office/drawing/2014/main" id="{25AE4F20-B75D-1F72-8F35-56614C3F412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45911" y="15213171"/>
            <a:ext cx="3131576" cy="692017"/>
          </a:xfrm>
          <a:prstGeom prst="rect">
            <a:avLst/>
          </a:prstGeom>
        </p:spPr>
      </p:pic>
      <p:sp>
        <p:nvSpPr>
          <p:cNvPr id="13" name="テキスト ボックス 12">
            <a:extLst>
              <a:ext uri="{FF2B5EF4-FFF2-40B4-BE49-F238E27FC236}">
                <a16:creationId xmlns:a16="http://schemas.microsoft.com/office/drawing/2014/main" id="{77C2A161-11AB-B1EC-761C-F47F690FDD34}"/>
              </a:ext>
            </a:extLst>
          </p:cNvPr>
          <p:cNvSpPr txBox="1"/>
          <p:nvPr/>
        </p:nvSpPr>
        <p:spPr>
          <a:xfrm>
            <a:off x="8358648" y="15534574"/>
            <a:ext cx="3353295" cy="400110"/>
          </a:xfrm>
          <a:prstGeom prst="rect">
            <a:avLst/>
          </a:prstGeom>
          <a:noFill/>
        </p:spPr>
        <p:txBody>
          <a:bodyPr wrap="square" rtlCol="0">
            <a:spAutoFit/>
          </a:bodyPr>
          <a:lstStyle/>
          <a:p>
            <a:r>
              <a:rPr kumimoji="1" lang="en-US" altLang="ja-JP" sz="2000" b="1" dirty="0">
                <a:latin typeface="+mn-ea"/>
              </a:rPr>
              <a:t>©2025 Saga Prefecture.</a:t>
            </a:r>
            <a:endParaRPr kumimoji="1" lang="ja-JP" altLang="en-US" sz="2000" b="1" dirty="0">
              <a:latin typeface="+mn-ea"/>
            </a:endParaRPr>
          </a:p>
        </p:txBody>
      </p:sp>
    </p:spTree>
    <p:extLst>
      <p:ext uri="{BB962C8B-B14F-4D97-AF65-F5344CB8AC3E}">
        <p14:creationId xmlns:p14="http://schemas.microsoft.com/office/powerpoint/2010/main" val="16831884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四角形: 角を丸くする 13">
            <a:extLst>
              <a:ext uri="{FF2B5EF4-FFF2-40B4-BE49-F238E27FC236}">
                <a16:creationId xmlns:a16="http://schemas.microsoft.com/office/drawing/2014/main" id="{F0096E38-1EE9-AF2C-5763-8A9DEEDE133B}"/>
              </a:ext>
            </a:extLst>
          </p:cNvPr>
          <p:cNvSpPr/>
          <p:nvPr/>
        </p:nvSpPr>
        <p:spPr>
          <a:xfrm>
            <a:off x="129189" y="850231"/>
            <a:ext cx="11965021" cy="3041307"/>
          </a:xfrm>
          <a:prstGeom prst="roundRect">
            <a:avLst/>
          </a:prstGeom>
          <a:solidFill>
            <a:schemeClr val="accent4">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8" name="テキスト ボックス 67">
            <a:extLst>
              <a:ext uri="{FF2B5EF4-FFF2-40B4-BE49-F238E27FC236}">
                <a16:creationId xmlns:a16="http://schemas.microsoft.com/office/drawing/2014/main" id="{1557864F-A866-929F-5CDB-F6F2837D2548}"/>
              </a:ext>
            </a:extLst>
          </p:cNvPr>
          <p:cNvSpPr txBox="1"/>
          <p:nvPr/>
        </p:nvSpPr>
        <p:spPr>
          <a:xfrm>
            <a:off x="1066405" y="11412061"/>
            <a:ext cx="9826731" cy="1938992"/>
          </a:xfrm>
          <a:prstGeom prst="rect">
            <a:avLst/>
          </a:prstGeom>
          <a:noFill/>
          <a:ln>
            <a:noFill/>
          </a:ln>
        </p:spPr>
        <p:txBody>
          <a:bodyPr wrap="square" rtlCol="0">
            <a:spAutoFit/>
          </a:bodyPr>
          <a:lstStyle/>
          <a:p>
            <a:r>
              <a:rPr kumimoji="1" lang="ja-JP" altLang="en-US" sz="6000" b="1" dirty="0"/>
              <a:t>　</a:t>
            </a:r>
            <a:r>
              <a:rPr kumimoji="1" lang="en-US" altLang="ja-JP" sz="6000" b="1" dirty="0"/>
              <a:t>Fax  </a:t>
            </a:r>
            <a:r>
              <a:rPr kumimoji="1" lang="ja-JP" altLang="en-US" sz="6000" b="1" dirty="0"/>
              <a:t>： </a:t>
            </a:r>
            <a:r>
              <a:rPr kumimoji="1" lang="en-US" altLang="ja-JP" sz="6000" b="1" dirty="0"/>
              <a:t>0952-26-4107</a:t>
            </a:r>
          </a:p>
          <a:p>
            <a:r>
              <a:rPr kumimoji="1" lang="ja-JP" altLang="en-US" sz="6000" b="1" dirty="0"/>
              <a:t>　</a:t>
            </a:r>
            <a:r>
              <a:rPr kumimoji="1" lang="en-US" altLang="ja-JP" sz="6000" b="1" dirty="0"/>
              <a:t>mail</a:t>
            </a:r>
            <a:r>
              <a:rPr kumimoji="1" lang="ja-JP" altLang="en-US" sz="6000" b="1" dirty="0">
                <a:solidFill>
                  <a:srgbClr val="002060"/>
                </a:solidFill>
              </a:rPr>
              <a:t>： </a:t>
            </a:r>
            <a:r>
              <a:rPr kumimoji="1" lang="en-US" altLang="ja-JP" sz="6000" b="1" dirty="0">
                <a:solidFill>
                  <a:srgbClr val="002060"/>
                </a:solidFill>
                <a:hlinkClick r:id="rId2">
                  <a:extLst>
                    <a:ext uri="{A12FA001-AC4F-418D-AE19-62706E023703}">
                      <ahyp:hlinkClr xmlns:ahyp="http://schemas.microsoft.com/office/drawing/2018/hyperlinkcolor" val="tx"/>
                    </a:ext>
                  </a:extLst>
                </a:hlinkClick>
              </a:rPr>
              <a:t>info@sr-saga.com</a:t>
            </a:r>
            <a:r>
              <a:rPr kumimoji="1" lang="en-US" altLang="ja-JP" sz="6000" b="1" dirty="0">
                <a:solidFill>
                  <a:srgbClr val="002060"/>
                </a:solidFill>
              </a:rPr>
              <a:t>                  </a:t>
            </a:r>
          </a:p>
        </p:txBody>
      </p:sp>
      <p:sp>
        <p:nvSpPr>
          <p:cNvPr id="74" name="テキスト ボックス 73">
            <a:extLst>
              <a:ext uri="{FF2B5EF4-FFF2-40B4-BE49-F238E27FC236}">
                <a16:creationId xmlns:a16="http://schemas.microsoft.com/office/drawing/2014/main" id="{3336F27C-C854-6F78-AEA9-117998434F83}"/>
              </a:ext>
            </a:extLst>
          </p:cNvPr>
          <p:cNvSpPr txBox="1"/>
          <p:nvPr/>
        </p:nvSpPr>
        <p:spPr>
          <a:xfrm>
            <a:off x="4091217" y="13584329"/>
            <a:ext cx="7156220" cy="1077218"/>
          </a:xfrm>
          <a:prstGeom prst="rect">
            <a:avLst/>
          </a:prstGeom>
          <a:noFill/>
        </p:spPr>
        <p:txBody>
          <a:bodyPr wrap="square" rtlCol="0">
            <a:spAutoFit/>
          </a:bodyPr>
          <a:lstStyle/>
          <a:p>
            <a:r>
              <a:rPr kumimoji="1" lang="ja-JP" altLang="en-US" sz="3200" b="1" dirty="0">
                <a:latin typeface="+mn-ea"/>
              </a:rPr>
              <a:t>受託事業者：佐賀県社会保険労務士会</a:t>
            </a:r>
            <a:endParaRPr kumimoji="1" lang="en-US" altLang="ja-JP" sz="3200" b="1" dirty="0">
              <a:latin typeface="+mn-ea"/>
            </a:endParaRPr>
          </a:p>
          <a:p>
            <a:r>
              <a:rPr kumimoji="1" lang="en-US" altLang="ja-JP" sz="3200" b="1" dirty="0">
                <a:latin typeface="+mn-ea"/>
              </a:rPr>
              <a:t>TEL</a:t>
            </a:r>
            <a:r>
              <a:rPr kumimoji="1" lang="ja-JP" altLang="en-US" sz="3200" b="1" dirty="0">
                <a:latin typeface="+mn-ea"/>
              </a:rPr>
              <a:t>　</a:t>
            </a:r>
            <a:r>
              <a:rPr kumimoji="1" lang="en-US" altLang="ja-JP" sz="3200" b="1" dirty="0">
                <a:latin typeface="+mn-ea"/>
              </a:rPr>
              <a:t>0952-26-3946</a:t>
            </a:r>
            <a:endParaRPr kumimoji="1" lang="ja-JP" altLang="en-US" sz="3200" b="1" dirty="0">
              <a:latin typeface="+mn-ea"/>
            </a:endParaRPr>
          </a:p>
        </p:txBody>
      </p:sp>
      <p:graphicFrame>
        <p:nvGraphicFramePr>
          <p:cNvPr id="26" name="オブジェクト 25">
            <a:extLst>
              <a:ext uri="{FF2B5EF4-FFF2-40B4-BE49-F238E27FC236}">
                <a16:creationId xmlns:a16="http://schemas.microsoft.com/office/drawing/2014/main" id="{21D74135-9BE6-56BC-5496-2F8A9477ACBC}"/>
              </a:ext>
            </a:extLst>
          </p:cNvPr>
          <p:cNvGraphicFramePr>
            <a:graphicFrameLocks noChangeAspect="1"/>
          </p:cNvGraphicFramePr>
          <p:nvPr>
            <p:extLst>
              <p:ext uri="{D42A27DB-BD31-4B8C-83A1-F6EECF244321}">
                <p14:modId xmlns:p14="http://schemas.microsoft.com/office/powerpoint/2010/main" val="2052736160"/>
              </p:ext>
            </p:extLst>
          </p:nvPr>
        </p:nvGraphicFramePr>
        <p:xfrm>
          <a:off x="944562" y="5059159"/>
          <a:ext cx="10302875" cy="4929188"/>
        </p:xfrm>
        <a:graphic>
          <a:graphicData uri="http://schemas.openxmlformats.org/presentationml/2006/ole">
            <mc:AlternateContent xmlns:mc="http://schemas.openxmlformats.org/markup-compatibility/2006">
              <mc:Choice xmlns:v="urn:schemas-microsoft-com:vml" Requires="v">
                <p:oleObj name="Worksheet" r:id="rId3" imgW="7772271" imgH="3733784" progId="Excel.Sheet.12">
                  <p:embed/>
                </p:oleObj>
              </mc:Choice>
              <mc:Fallback>
                <p:oleObj name="Worksheet" r:id="rId3" imgW="7772271" imgH="3733784" progId="Excel.Sheet.12">
                  <p:embed/>
                  <p:pic>
                    <p:nvPicPr>
                      <p:cNvPr id="0" name=""/>
                      <p:cNvPicPr/>
                      <p:nvPr/>
                    </p:nvPicPr>
                    <p:blipFill>
                      <a:blip r:embed="rId4"/>
                      <a:stretch>
                        <a:fillRect/>
                      </a:stretch>
                    </p:blipFill>
                    <p:spPr>
                      <a:xfrm>
                        <a:off x="944562" y="5059159"/>
                        <a:ext cx="10302875" cy="4929188"/>
                      </a:xfrm>
                      <a:prstGeom prst="rect">
                        <a:avLst/>
                      </a:prstGeom>
                    </p:spPr>
                  </p:pic>
                </p:oleObj>
              </mc:Fallback>
            </mc:AlternateContent>
          </a:graphicData>
        </a:graphic>
      </p:graphicFrame>
      <p:sp>
        <p:nvSpPr>
          <p:cNvPr id="29" name="テキスト ボックス 28">
            <a:extLst>
              <a:ext uri="{FF2B5EF4-FFF2-40B4-BE49-F238E27FC236}">
                <a16:creationId xmlns:a16="http://schemas.microsoft.com/office/drawing/2014/main" id="{AEAD1BC9-0A7F-A620-7B34-BCC438D6DDF9}"/>
              </a:ext>
            </a:extLst>
          </p:cNvPr>
          <p:cNvSpPr txBox="1"/>
          <p:nvPr/>
        </p:nvSpPr>
        <p:spPr>
          <a:xfrm>
            <a:off x="944562" y="13554833"/>
            <a:ext cx="3483428" cy="584775"/>
          </a:xfrm>
          <a:prstGeom prst="rect">
            <a:avLst/>
          </a:prstGeom>
          <a:noFill/>
        </p:spPr>
        <p:txBody>
          <a:bodyPr wrap="square" rtlCol="0">
            <a:spAutoFit/>
          </a:bodyPr>
          <a:lstStyle/>
          <a:p>
            <a:r>
              <a:rPr kumimoji="1" lang="ja-JP" altLang="en-US" sz="3200" b="1" dirty="0">
                <a:latin typeface="+mn-ea"/>
              </a:rPr>
              <a:t>お問い合わせ先</a:t>
            </a:r>
          </a:p>
        </p:txBody>
      </p:sp>
      <p:grpSp>
        <p:nvGrpSpPr>
          <p:cNvPr id="8" name="グループ化 7">
            <a:extLst>
              <a:ext uri="{FF2B5EF4-FFF2-40B4-BE49-F238E27FC236}">
                <a16:creationId xmlns:a16="http://schemas.microsoft.com/office/drawing/2014/main" id="{26772C56-FA20-25F8-7990-90C7334107D1}"/>
              </a:ext>
            </a:extLst>
          </p:cNvPr>
          <p:cNvGrpSpPr/>
          <p:nvPr/>
        </p:nvGrpSpPr>
        <p:grpSpPr>
          <a:xfrm>
            <a:off x="129188" y="984833"/>
            <a:ext cx="11965022" cy="2701659"/>
            <a:chOff x="129188" y="984833"/>
            <a:chExt cx="11965022" cy="2701659"/>
          </a:xfrm>
        </p:grpSpPr>
        <p:sp>
          <p:nvSpPr>
            <p:cNvPr id="11" name="テキスト ボックス 10">
              <a:extLst>
                <a:ext uri="{FF2B5EF4-FFF2-40B4-BE49-F238E27FC236}">
                  <a16:creationId xmlns:a16="http://schemas.microsoft.com/office/drawing/2014/main" id="{C6194E64-51C1-6CCE-6F5A-95D6635EF64B}"/>
                </a:ext>
              </a:extLst>
            </p:cNvPr>
            <p:cNvSpPr txBox="1"/>
            <p:nvPr/>
          </p:nvSpPr>
          <p:spPr>
            <a:xfrm>
              <a:off x="129188" y="984833"/>
              <a:ext cx="11965022" cy="1754326"/>
            </a:xfrm>
            <a:prstGeom prst="rect">
              <a:avLst/>
            </a:prstGeom>
            <a:noFill/>
            <a:ln>
              <a:noFill/>
            </a:ln>
          </p:spPr>
          <p:txBody>
            <a:bodyPr wrap="square">
              <a:spAutoFit/>
              <a:scene3d>
                <a:camera prst="orthographicFront"/>
                <a:lightRig rig="harsh" dir="t"/>
              </a:scene3d>
            </a:bodyPr>
            <a:lstStyle/>
            <a:p>
              <a:pPr algn="ctr"/>
              <a:r>
                <a:rPr lang="ja-JP" altLang="en-US" sz="5400" b="1" dirty="0">
                  <a:solidFill>
                    <a:schemeClr val="bg1"/>
                  </a:solidFill>
                  <a:latin typeface="YAFKDuCWJmI 0"/>
                </a:rPr>
                <a:t>　</a:t>
              </a:r>
              <a:r>
                <a:rPr lang="ja-JP" altLang="en-US" sz="5400" b="1" i="0" dirty="0">
                  <a:solidFill>
                    <a:schemeClr val="bg1"/>
                  </a:solidFill>
                  <a:effectLst>
                    <a:outerShdw blurRad="38100" dist="38100" dir="2700000" algn="tl">
                      <a:srgbClr val="000000">
                        <a:alpha val="43137"/>
                      </a:srgbClr>
                    </a:outerShdw>
                  </a:effectLst>
                  <a:latin typeface="YAFKDuCWJmI 0"/>
                </a:rPr>
                <a:t>運送事業者向け</a:t>
              </a:r>
              <a:endParaRPr lang="en-US" altLang="ja-JP" sz="5400" b="1" i="0" dirty="0">
                <a:solidFill>
                  <a:schemeClr val="bg1"/>
                </a:solidFill>
                <a:effectLst>
                  <a:outerShdw blurRad="38100" dist="38100" dir="2700000" algn="tl">
                    <a:srgbClr val="000000">
                      <a:alpha val="43137"/>
                    </a:srgbClr>
                  </a:outerShdw>
                </a:effectLst>
                <a:latin typeface="YAFKDuCWJmI 0"/>
              </a:endParaRPr>
            </a:p>
            <a:p>
              <a:pPr algn="ctr"/>
              <a:r>
                <a:rPr lang="ja-JP" altLang="en-US" sz="5400" b="1" dirty="0">
                  <a:solidFill>
                    <a:schemeClr val="bg1"/>
                  </a:solidFill>
                  <a:effectLst>
                    <a:outerShdw blurRad="38100" dist="38100" dir="2700000" algn="tl">
                      <a:srgbClr val="000000">
                        <a:alpha val="43137"/>
                      </a:srgbClr>
                    </a:outerShdw>
                  </a:effectLst>
                  <a:latin typeface="YAFKDuCWJmI 0"/>
                </a:rPr>
                <a:t>カスタマーハラスメント対策セミナー</a:t>
              </a:r>
            </a:p>
          </p:txBody>
        </p:sp>
        <p:sp>
          <p:nvSpPr>
            <p:cNvPr id="12" name="テキスト ボックス 11">
              <a:extLst>
                <a:ext uri="{FF2B5EF4-FFF2-40B4-BE49-F238E27FC236}">
                  <a16:creationId xmlns:a16="http://schemas.microsoft.com/office/drawing/2014/main" id="{A43B05A7-6CBD-51FB-C3FE-AE1E054785C2}"/>
                </a:ext>
              </a:extLst>
            </p:cNvPr>
            <p:cNvSpPr txBox="1"/>
            <p:nvPr/>
          </p:nvSpPr>
          <p:spPr>
            <a:xfrm>
              <a:off x="1501964" y="2855495"/>
              <a:ext cx="9756466" cy="830997"/>
            </a:xfrm>
            <a:prstGeom prst="rect">
              <a:avLst/>
            </a:prstGeom>
            <a:noFill/>
          </p:spPr>
          <p:txBody>
            <a:bodyPr wrap="square" rtlCol="0">
              <a:spAutoFit/>
            </a:bodyPr>
            <a:lstStyle/>
            <a:p>
              <a:r>
                <a:rPr lang="ja-JP" altLang="ja-JP" sz="2400" b="1" dirty="0">
                  <a:solidFill>
                    <a:schemeClr val="bg1">
                      <a:lumMod val="95000"/>
                    </a:schemeClr>
                  </a:solidFill>
                </a:rPr>
                <a:t>・法改正による企業のカスタマーハラスメント対策の義務化について</a:t>
              </a:r>
            </a:p>
            <a:p>
              <a:r>
                <a:rPr lang="ja-JP" altLang="ja-JP" sz="2400" b="1" dirty="0">
                  <a:solidFill>
                    <a:schemeClr val="bg1">
                      <a:lumMod val="95000"/>
                    </a:schemeClr>
                  </a:solidFill>
                </a:rPr>
                <a:t>・企業におけるカスタマーハラスメント対策の必要性について</a:t>
              </a:r>
            </a:p>
          </p:txBody>
        </p:sp>
      </p:grpSp>
    </p:spTree>
    <p:extLst>
      <p:ext uri="{BB962C8B-B14F-4D97-AF65-F5344CB8AC3E}">
        <p14:creationId xmlns:p14="http://schemas.microsoft.com/office/powerpoint/2010/main" val="3092706172"/>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テーマ">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2682</TotalTime>
  <Words>288</Words>
  <Application>Microsoft Office PowerPoint</Application>
  <PresentationFormat>ユーザー設定</PresentationFormat>
  <Paragraphs>29</Paragraphs>
  <Slides>2</Slides>
  <Notes>0</Notes>
  <HiddenSlides>0</HiddenSlides>
  <MMClips>0</MMClips>
  <ScaleCrop>false</ScaleCrop>
  <HeadingPairs>
    <vt:vector size="8" baseType="variant">
      <vt:variant>
        <vt:lpstr>使用されているフォント</vt:lpstr>
      </vt:variant>
      <vt:variant>
        <vt:i4>6</vt:i4>
      </vt:variant>
      <vt:variant>
        <vt:lpstr>テーマ</vt:lpstr>
      </vt:variant>
      <vt:variant>
        <vt:i4>1</vt:i4>
      </vt:variant>
      <vt:variant>
        <vt:lpstr>埋め込まれた OLE サーバー</vt:lpstr>
      </vt:variant>
      <vt:variant>
        <vt:i4>1</vt:i4>
      </vt:variant>
      <vt:variant>
        <vt:lpstr>スライド タイトル</vt:lpstr>
      </vt:variant>
      <vt:variant>
        <vt:i4>2</vt:i4>
      </vt:variant>
    </vt:vector>
  </HeadingPairs>
  <TitlesOfParts>
    <vt:vector size="10" baseType="lpstr">
      <vt:lpstr>ＭＳ 明朝</vt:lpstr>
      <vt:lpstr>YAFKDuCWJmI 0</vt:lpstr>
      <vt:lpstr>游ゴシック</vt:lpstr>
      <vt:lpstr>Aptos</vt:lpstr>
      <vt:lpstr>Aptos Display</vt:lpstr>
      <vt:lpstr>Arial</vt:lpstr>
      <vt:lpstr>Office テーマ</vt:lpstr>
      <vt:lpstr>Worksheet</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稲垣 梨沙</dc:creator>
  <cp:lastModifiedBy>稲富　佑子（産業人材課）</cp:lastModifiedBy>
  <cp:revision>75</cp:revision>
  <cp:lastPrinted>2025-12-23T08:37:23Z</cp:lastPrinted>
  <dcterms:created xsi:type="dcterms:W3CDTF">2024-06-26T04:42:18Z</dcterms:created>
  <dcterms:modified xsi:type="dcterms:W3CDTF">2025-12-23T08:37:34Z</dcterms:modified>
</cp:coreProperties>
</file>