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15" r:id="rId2"/>
    <p:sldId id="316" r:id="rId3"/>
  </p:sldIdLst>
  <p:sldSz cx="10512425" cy="7380288"/>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46" y="54"/>
      </p:cViewPr>
      <p:guideLst>
        <p:guide orient="horz" pos="2325"/>
        <p:guide pos="331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023AB13-C74B-49CC-9559-DEB1D42782E2}" type="datetimeFigureOut">
              <a:rPr kumimoji="1" lang="ja-JP" altLang="en-US" smtClean="0"/>
              <a:t>2016/3/30</a:t>
            </a:fld>
            <a:endParaRPr kumimoji="1" lang="ja-JP" altLang="en-US"/>
          </a:p>
        </p:txBody>
      </p:sp>
      <p:sp>
        <p:nvSpPr>
          <p:cNvPr id="4" name="スライド イメージ プレースホルダー 3"/>
          <p:cNvSpPr>
            <a:spLocks noGrp="1" noRot="1" noChangeAspect="1"/>
          </p:cNvSpPr>
          <p:nvPr>
            <p:ph type="sldImg" idx="2"/>
          </p:nvPr>
        </p:nvSpPr>
        <p:spPr>
          <a:xfrm>
            <a:off x="749300" y="746125"/>
            <a:ext cx="53086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BBFF509-19C1-4EE2-9317-7B48DCA0C286}" type="slidenum">
              <a:rPr kumimoji="1" lang="ja-JP" altLang="en-US" smtClean="0"/>
              <a:t>‹#›</a:t>
            </a:fld>
            <a:endParaRPr kumimoji="1" lang="ja-JP" altLang="en-US"/>
          </a:p>
        </p:txBody>
      </p:sp>
    </p:spTree>
    <p:extLst>
      <p:ext uri="{BB962C8B-B14F-4D97-AF65-F5344CB8AC3E}">
        <p14:creationId xmlns:p14="http://schemas.microsoft.com/office/powerpoint/2010/main" val="390400639"/>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8432" y="2292675"/>
            <a:ext cx="8935561" cy="158197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76864" y="4182164"/>
            <a:ext cx="7358698" cy="1886074"/>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3C60A4-7611-497D-8B84-56F0F20EDB11}"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4F418C-F4AE-41A6-8A31-2BB8488268CB}" type="slidenum">
              <a:rPr kumimoji="1" lang="ja-JP" altLang="en-US" smtClean="0"/>
              <a:t>‹#›</a:t>
            </a:fld>
            <a:endParaRPr kumimoji="1" lang="ja-JP" altLang="en-US" dirty="0"/>
          </a:p>
        </p:txBody>
      </p:sp>
    </p:spTree>
    <p:extLst>
      <p:ext uri="{BB962C8B-B14F-4D97-AF65-F5344CB8AC3E}">
        <p14:creationId xmlns:p14="http://schemas.microsoft.com/office/powerpoint/2010/main" val="37507555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4AFD04-BB1C-4DFF-A35E-9CD3D08BF206}"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359166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21509" y="295555"/>
            <a:ext cx="2365296" cy="629716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5621" y="295555"/>
            <a:ext cx="6920680" cy="629716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6F0775-181D-40E7-8CEA-A5E07A23CDFF}"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11815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A4A75E-1AD6-4C16-9F98-C5F3C023B7ED}"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204629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0409" y="4742520"/>
            <a:ext cx="8935561" cy="1465807"/>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0409" y="3128081"/>
            <a:ext cx="8935561" cy="1614438"/>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D856D23-046E-4097-BA80-30E22F571A6C}"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270615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5621" y="1722067"/>
            <a:ext cx="4642987" cy="48706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43817" y="1722067"/>
            <a:ext cx="4642987" cy="48706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A398F6-EF4C-43A5-9C69-EC2D1E64C669}"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148223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5623" y="1652024"/>
            <a:ext cx="4644813" cy="68848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5623" y="2340508"/>
            <a:ext cx="4644813" cy="425220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340167" y="1652024"/>
            <a:ext cx="4646638" cy="68848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340167" y="2340508"/>
            <a:ext cx="4646638" cy="425220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D6DA80-73D5-45F4-B770-4AFECFFDA159}" type="datetime1">
              <a:rPr kumimoji="1" lang="ja-JP" altLang="en-US" smtClean="0"/>
              <a:t>2016/3/30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58300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29A7BE-F6B6-408E-84A0-6F50E6E99C51}" type="datetime1">
              <a:rPr kumimoji="1" lang="ja-JP" altLang="en-US" smtClean="0"/>
              <a:t>2016/3/30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331189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33B4B2-FA29-41AA-AF5F-C6FE6534284E}" type="datetime1">
              <a:rPr kumimoji="1" lang="ja-JP" altLang="en-US" smtClean="0"/>
              <a:t>2016/3/30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347098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5624" y="293845"/>
            <a:ext cx="3458515" cy="1250549"/>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10066" y="293846"/>
            <a:ext cx="5876738" cy="629887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5624" y="1544394"/>
            <a:ext cx="3458515" cy="5048322"/>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6E3C30-BCD7-4F78-9EDB-200E90F15159}"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425893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60509" y="5166203"/>
            <a:ext cx="6307455" cy="609899"/>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60509" y="659444"/>
            <a:ext cx="6307455" cy="4428173"/>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2060509" y="5776102"/>
            <a:ext cx="6307455" cy="86615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5AF1BD-C69C-4DE1-801C-9B289A554165}"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2826646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5621" y="295554"/>
            <a:ext cx="9461183" cy="1230048"/>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5621" y="1722067"/>
            <a:ext cx="9461183" cy="4870649"/>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25623" y="6840434"/>
            <a:ext cx="2452899" cy="392932"/>
          </a:xfrm>
          <a:prstGeom prst="rect">
            <a:avLst/>
          </a:prstGeom>
        </p:spPr>
        <p:txBody>
          <a:bodyPr vert="horz" lIns="104306" tIns="52153" rIns="104306" bIns="52153" rtlCol="0" anchor="ctr"/>
          <a:lstStyle>
            <a:lvl1pPr algn="l">
              <a:defRPr sz="1400">
                <a:solidFill>
                  <a:schemeClr val="tx1">
                    <a:tint val="75000"/>
                  </a:schemeClr>
                </a:solidFill>
              </a:defRPr>
            </a:lvl1pPr>
          </a:lstStyle>
          <a:p>
            <a:fld id="{C98AC59A-5664-4D71-9B78-4D8E28440A80}" type="datetime1">
              <a:rPr kumimoji="1" lang="ja-JP" altLang="en-US" smtClean="0"/>
              <a:t>2016/3/30</a:t>
            </a:fld>
            <a:endParaRPr kumimoji="1" lang="ja-JP" altLang="en-US"/>
          </a:p>
        </p:txBody>
      </p:sp>
      <p:sp>
        <p:nvSpPr>
          <p:cNvPr id="5" name="フッター プレースホルダー 4"/>
          <p:cNvSpPr>
            <a:spLocks noGrp="1"/>
          </p:cNvSpPr>
          <p:nvPr>
            <p:ph type="ftr" sz="quarter" idx="3"/>
          </p:nvPr>
        </p:nvSpPr>
        <p:spPr>
          <a:xfrm>
            <a:off x="3591747" y="6840434"/>
            <a:ext cx="3328934" cy="392932"/>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33906" y="6840434"/>
            <a:ext cx="2452899" cy="392932"/>
          </a:xfrm>
          <a:prstGeom prst="rect">
            <a:avLst/>
          </a:prstGeom>
        </p:spPr>
        <p:txBody>
          <a:bodyPr vert="horz" lIns="104306" tIns="52153" rIns="104306" bIns="52153" rtlCol="0" anchor="ctr"/>
          <a:lstStyle>
            <a:lvl1pPr algn="r">
              <a:defRPr sz="1400">
                <a:solidFill>
                  <a:schemeClr val="tx1">
                    <a:tint val="75000"/>
                  </a:schemeClr>
                </a:solidFill>
              </a:defRPr>
            </a:lvl1pPr>
          </a:lstStyle>
          <a:p>
            <a:fld id="{AB4F418C-F4AE-41A6-8A31-2BB8488268CB}" type="slidenum">
              <a:rPr kumimoji="1" lang="ja-JP" altLang="en-US" smtClean="0"/>
              <a:t>‹#›</a:t>
            </a:fld>
            <a:endParaRPr kumimoji="1" lang="ja-JP" altLang="en-US"/>
          </a:p>
        </p:txBody>
      </p:sp>
    </p:spTree>
    <p:extLst>
      <p:ext uri="{BB962C8B-B14F-4D97-AF65-F5344CB8AC3E}">
        <p14:creationId xmlns:p14="http://schemas.microsoft.com/office/powerpoint/2010/main" val="398972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75693" y="787540"/>
            <a:ext cx="9433047" cy="382324"/>
          </a:xfrm>
          <a:prstGeom prst="rect">
            <a:avLst/>
          </a:prstGeom>
          <a:solidFill>
            <a:schemeClr val="accent6">
              <a:lumMod val="20000"/>
              <a:lumOff val="80000"/>
            </a:schemeClr>
          </a:solidFill>
        </p:spPr>
        <p:txBody>
          <a:bodyPr wrap="square" lIns="104306" tIns="52153" rIns="104306" bIns="52153" rtlCol="0">
            <a:spAutoFit/>
          </a:bodyPr>
          <a:lstStyle/>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下記の手続については、平成</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以降からマイナンバーの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記載</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が必要となります。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Text Box 4"/>
          <p:cNvSpPr txBox="1">
            <a:spLocks noChangeArrowheads="1"/>
          </p:cNvSpPr>
          <p:nvPr/>
        </p:nvSpPr>
        <p:spPr bwMode="auto">
          <a:xfrm>
            <a:off x="575692" y="218159"/>
            <a:ext cx="8708904" cy="519657"/>
          </a:xfrm>
          <a:prstGeom prst="rect">
            <a:avLst/>
          </a:prstGeom>
          <a:solidFill>
            <a:srgbClr val="FFFFFF"/>
          </a:solidFill>
          <a:ln w="9525">
            <a:solidFill>
              <a:srgbClr val="000000"/>
            </a:solidFill>
            <a:miter lim="800000"/>
            <a:headEnd/>
            <a:tailEnd/>
          </a:ln>
        </p:spPr>
        <p:txBody>
          <a:bodyPr vert="horz" wrap="square" lIns="91440" tIns="0" rIns="91440" bIns="0" numCol="1" anchor="ctr" anchorCtr="0" compatLnSpc="1">
            <a:prstTxWarp prst="textNoShape">
              <a:avLst/>
            </a:prstTxWarp>
          </a:bodyPr>
          <a:lstStyle/>
          <a:p>
            <a:pPr algn="ctr"/>
            <a:r>
              <a:rPr lang="ja-JP" altLang="en-US" sz="2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社会保障分野</a:t>
            </a:r>
            <a:r>
              <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おいてマイナンバーの記載が必要な手続</a:t>
            </a:r>
            <a:endPar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153102715"/>
              </p:ext>
            </p:extLst>
          </p:nvPr>
        </p:nvGraphicFramePr>
        <p:xfrm>
          <a:off x="575692" y="1313880"/>
          <a:ext cx="7776864" cy="5962913"/>
        </p:xfrm>
        <a:graphic>
          <a:graphicData uri="http://schemas.openxmlformats.org/drawingml/2006/table">
            <a:tbl>
              <a:tblPr>
                <a:tableStyleId>{5940675A-B579-460E-94D1-54222C63F5DA}</a:tableStyleId>
              </a:tblPr>
              <a:tblGrid>
                <a:gridCol w="1080120"/>
                <a:gridCol w="4824536"/>
                <a:gridCol w="1872208"/>
              </a:tblGrid>
              <a:tr h="0">
                <a:tc>
                  <a:txBody>
                    <a:body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手続</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申請者以外のマイナンバー記載の要否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96033">
                <a:tc>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生活保護</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保護</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rowSpan="7">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援護</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TW"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戦傷病者戦没者遺族等</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援護</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TW"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未帰還者留守家族等</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に対する留守家族手当等の支給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戦没者等の妻に対する特別</a:t>
                      </a: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給付金の</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TW"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戦傷病者特別</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援護</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戦没者等の遺族に対する特別</a:t>
                      </a: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弔慰金の</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戦没者の父母等に対する</a:t>
                      </a: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特別給付金の</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支給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中国残留邦人等支援給付等の支給</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rowSpan="5">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障害福祉</a:t>
                      </a: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ct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身体障害者手帳の</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交付</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5896">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精神障害者保健福祉手帳の交付</a:t>
                      </a: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精神保健及び精神障害者福祉に関する法律による入院措置及び退院</a:t>
                      </a: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の請求</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自立支援医療（精神通院医療）の支給</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33">
                <a:tc vMerge="1">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特別児童扶養手当の支給</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3" name="正方形/長方形 2"/>
          <p:cNvSpPr/>
          <p:nvPr/>
        </p:nvSpPr>
        <p:spPr>
          <a:xfrm>
            <a:off x="8568580" y="6282432"/>
            <a:ext cx="180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凡例</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記載が必要・・・○</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は不要・・・</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25614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4"/>
          <p:cNvSpPr txBox="1">
            <a:spLocks noChangeArrowheads="1"/>
          </p:cNvSpPr>
          <p:nvPr/>
        </p:nvSpPr>
        <p:spPr bwMode="auto">
          <a:xfrm>
            <a:off x="359668" y="161897"/>
            <a:ext cx="9072882" cy="503911"/>
          </a:xfrm>
          <a:prstGeom prst="rect">
            <a:avLst/>
          </a:prstGeom>
          <a:solidFill>
            <a:srgbClr val="FFFFFF"/>
          </a:solidFill>
          <a:ln w="9525">
            <a:solidFill>
              <a:srgbClr val="000000"/>
            </a:solidFill>
            <a:miter lim="800000"/>
            <a:headEnd/>
            <a:tailEnd/>
          </a:ln>
        </p:spPr>
        <p:txBody>
          <a:bodyPr vert="horz" wrap="square" lIns="91440" tIns="0" rIns="91440" bIns="0" numCol="1" anchor="ctr" anchorCtr="0" compatLnSpc="1">
            <a:prstTxWarp prst="textNoShape">
              <a:avLst/>
            </a:prstTxWarp>
          </a:bodyPr>
          <a:lstStyle/>
          <a:p>
            <a:pPr algn="ctr"/>
            <a:r>
              <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社会保障分野においてマイナンバーの記載が必要な</a:t>
            </a:r>
            <a:r>
              <a:rPr lang="ja-JP" altLang="en-US" sz="2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手続（つづき）</a:t>
            </a:r>
            <a:endPar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56395057"/>
              </p:ext>
            </p:extLst>
          </p:nvPr>
        </p:nvGraphicFramePr>
        <p:xfrm>
          <a:off x="359668" y="881832"/>
          <a:ext cx="7992888" cy="6408376"/>
        </p:xfrm>
        <a:graphic>
          <a:graphicData uri="http://schemas.openxmlformats.org/drawingml/2006/table">
            <a:tbl>
              <a:tblPr>
                <a:tableStyleId>{5940675A-B579-460E-94D1-54222C63F5DA}</a:tableStyleId>
              </a:tblPr>
              <a:tblGrid>
                <a:gridCol w="1080120"/>
                <a:gridCol w="4968552"/>
                <a:gridCol w="1944216"/>
              </a:tblGrid>
              <a:tr h="432000">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分野</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手続</a:t>
                      </a:r>
                    </a:p>
                  </a:txBody>
                  <a:tcPr marL="2647" marR="2647" marT="2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申請者以外のマイナンバー記載の要否</a:t>
                      </a:r>
                    </a:p>
                  </a:txBody>
                  <a:tcPr marL="2647" marR="2647" marT="2647" marB="0" anchor="ctr">
                    <a:lnL w="12700" cap="flat" cmpd="sng" algn="ctr">
                      <a:solidFill>
                        <a:schemeClr val="tx1"/>
                      </a:solidFill>
                      <a:prstDash val="solid"/>
                      <a:round/>
                      <a:headEnd type="none" w="med" len="med"/>
                      <a:tailEnd type="none" w="med" len="med"/>
                    </a:lnL>
                  </a:tcPr>
                </a:tc>
              </a:tr>
              <a:tr h="432000">
                <a:tc rowSpan="2">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障害福祉</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障害児福祉手当及び特別障害者手当の支給</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tc>
              </a:tr>
              <a:tr h="589841">
                <a:tc vMerge="1">
                  <a:txBody>
                    <a:bodyPr/>
                    <a:lstStyle/>
                    <a:p>
                      <a:endParaRPr lang="ja-JP" altLang="en-US"/>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障害児入所給付費、高額障害児入所給付費、特定入所障害児食費等給付費若しくは障害児入所医療費の支給</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tc>
              </a:tr>
              <a:tr h="432000">
                <a:tc>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感染症患者医療費公費負担</a:t>
                      </a:r>
                      <a:endParaRPr lang="en-US" altLang="ja-JP"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en-US" altLang="ja-JP"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tc>
              </a:tr>
              <a:tr h="432000">
                <a:tc>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指定難病</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指定難病医療費助成</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B w="12700" cap="flat" cmpd="sng" algn="ctr">
                      <a:solidFill>
                        <a:schemeClr val="tx1"/>
                      </a:solidFill>
                      <a:prstDash val="solid"/>
                      <a:round/>
                      <a:headEnd type="none" w="med" len="med"/>
                      <a:tailEnd type="none" w="med" len="med"/>
                    </a:lnB>
                  </a:tcPr>
                </a:tc>
              </a:tr>
              <a:tr h="432000">
                <a:tc rowSpan="9">
                  <a:txBody>
                    <a:bodyPr/>
                    <a:lstStyle/>
                    <a:p>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児童福祉</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児童扶養手当の支給</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208">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ひとり親家庭に対する高等職業訓練促進給付金及び自立支援教育訓練給付金の支給</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母子父子寡婦福祉資金の貸付</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ひとり親家庭等の日常生活支援</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小児慢性特定疾病医療費支給認定申請等</a:t>
                      </a: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kumimoji="1" lang="ja-JP" altLang="en-US"/>
                    </a:p>
                  </a:txBody>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療育の給付（結核児童の医療の給付）等の手続</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里親の認定等の手続</a:t>
                      </a:r>
                      <a:endParaRPr lang="en-US" altLang="ja-JP"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1043056" rtl="0" eaLnBrk="1" fontAlgn="ctr" latinLnBrk="0" hangingPunct="1">
                        <a:lnSpc>
                          <a:spcPct val="100000"/>
                        </a:lnSpc>
                        <a:spcBef>
                          <a:spcPts val="0"/>
                        </a:spcBef>
                        <a:spcAft>
                          <a:spcPts val="0"/>
                        </a:spcAft>
                        <a:buClrTx/>
                        <a:buSzTx/>
                        <a:buFontTx/>
                        <a:buNone/>
                        <a:tabLst/>
                        <a:defRPr/>
                      </a:pP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児童自立生活援助</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1043056"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vMerge="1">
                  <a:txBody>
                    <a:bodyPr/>
                    <a:lstStyle/>
                    <a:p>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助産</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施設又</a:t>
                      </a:r>
                      <a:r>
                        <a:rPr lang="ja-JP" altLang="en-US" sz="160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は母子生活支援</a:t>
                      </a:r>
                      <a:r>
                        <a:rPr lang="ja-JP" altLang="en-US" sz="16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施設への入所</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2647" marR="2647" marT="2647"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正方形/長方形 3"/>
          <p:cNvSpPr/>
          <p:nvPr/>
        </p:nvSpPr>
        <p:spPr>
          <a:xfrm>
            <a:off x="8424564" y="6066408"/>
            <a:ext cx="18002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凡例</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記載が必要・・・○</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は不要・・・</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43049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4756</TotalTime>
  <Words>378</Words>
  <Application>Microsoft Office PowerPoint</Application>
  <PresentationFormat>ユーザー設定</PresentationFormat>
  <Paragraphs>74</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佐賀県</dc:creator>
  <cp:lastModifiedBy>佐賀県</cp:lastModifiedBy>
  <cp:revision>219</cp:revision>
  <cp:lastPrinted>2015-12-27T23:40:31Z</cp:lastPrinted>
  <dcterms:created xsi:type="dcterms:W3CDTF">2015-11-13T07:41:52Z</dcterms:created>
  <dcterms:modified xsi:type="dcterms:W3CDTF">2016-03-30T12:53:07Z</dcterms:modified>
</cp:coreProperties>
</file>